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53" r:id="rId11"/>
    <p:sldId id="527" r:id="rId12"/>
    <p:sldId id="529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94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54039560597E-2"/>
                  <c:y val="0.2883200250508875"/>
                </c:manualLayout>
              </c:layout>
              <c:showVal val="1"/>
            </c:dLbl>
            <c:dLbl>
              <c:idx val="1"/>
              <c:layout>
                <c:manualLayout>
                  <c:x val="5.9830957253691605E-3"/>
                  <c:y val="0.35481465979543353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250488.2</c:v>
                </c:pt>
                <c:pt idx="1">
                  <c:v>192345</c:v>
                </c:pt>
                <c:pt idx="2">
                  <c:v>196061.5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8.9061939944731598E-3"/>
                  <c:y val="0.27840269966254344"/>
                </c:manualLayout>
              </c:layout>
              <c:spPr>
                <a:noFill/>
                <a:ln w="33867">
                  <a:noFill/>
                </a:ln>
              </c:spPr>
              <c:txPr>
                <a:bodyPr rot="-5400000" vert="horz"/>
                <a:lstStyle/>
                <a:p>
                  <a:pPr>
                    <a:defRPr sz="2133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892550325482489E-3"/>
                  <c:y val="0.35480628874879078"/>
                </c:manualLayout>
              </c:layout>
              <c:spPr>
                <a:noFill/>
                <a:ln w="33867">
                  <a:noFill/>
                </a:ln>
              </c:spPr>
              <c:txPr>
                <a:bodyPr rot="-5400000" vert="horz"/>
                <a:lstStyle/>
                <a:p>
                  <a:pPr>
                    <a:defRPr sz="2133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pPr>
                <a:noFill/>
                <a:ln w="33867">
                  <a:noFill/>
                </a:ln>
              </c:spPr>
              <c:txPr>
                <a:bodyPr rot="-5400000" vert="horz"/>
                <a:lstStyle/>
                <a:p>
                  <a:pPr>
                    <a:defRPr sz="2133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250524</c:v>
                </c:pt>
                <c:pt idx="1">
                  <c:v>192345</c:v>
                </c:pt>
                <c:pt idx="2">
                  <c:v>196061.5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5570277438828346E-2"/>
                  <c:y val="-3.3140232764469722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35.799999999999997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42134912"/>
        <c:axId val="93336704"/>
        <c:axId val="0"/>
      </c:bar3DChart>
      <c:catAx>
        <c:axId val="4213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3336704"/>
        <c:crosses val="autoZero"/>
        <c:auto val="1"/>
        <c:lblAlgn val="ctr"/>
        <c:lblOffset val="100"/>
      </c:catAx>
      <c:valAx>
        <c:axId val="93336704"/>
        <c:scaling>
          <c:orientation val="minMax"/>
        </c:scaling>
        <c:delete val="1"/>
        <c:axPos val="l"/>
        <c:numFmt formatCode="#,##0.0" sourceLinked="1"/>
        <c:tickLblPos val="nextTo"/>
        <c:crossAx val="42134912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635"/>
          <c:y val="0.18799461113872487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348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7.1850164720992579E-2"/>
                  <c:y val="0.25356274910080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6.3559102267905085E-3"/>
                  <c:y val="0.1587041063022579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7981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597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4993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20.8</c:v>
                </c:pt>
                <c:pt idx="1">
                  <c:v>2.2999999999999998</c:v>
                </c:pt>
                <c:pt idx="2">
                  <c:v>0.9</c:v>
                </c:pt>
                <c:pt idx="3">
                  <c:v>0.7</c:v>
                </c:pt>
                <c:pt idx="4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638E-2"/>
          <c:w val="0.29487179487179488"/>
          <c:h val="0.60613810741688279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091957895456105"/>
          <c:y val="1.8461530819867487E-2"/>
          <c:w val="0.48135920634747675"/>
          <c:h val="0.981538510990618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2501091195091268"/>
                  <c:y val="-4.649502839304832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0924899089790735"/>
                  <c:y val="8.247431339063254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-0.14161859448112313"/>
                  <c:y val="-0.1812818355035964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0746377442430829"/>
                  <c:y val="2.5100855179641942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24877</c:v>
                </c:pt>
                <c:pt idx="1">
                  <c:v>10139.9</c:v>
                </c:pt>
                <c:pt idx="2">
                  <c:v>215471.3</c:v>
                </c:pt>
              </c:numCache>
            </c:numRef>
          </c:val>
        </c:ser>
        <c:ser>
          <c:idx val="1"/>
          <c:order val="1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096897542858233"/>
          <c:y val="0.32300596321285985"/>
          <c:w val="0.35903102457142194"/>
          <c:h val="0.60090008118928362"/>
        </c:manualLayout>
      </c:layout>
      <c:txPr>
        <a:bodyPr/>
        <a:lstStyle/>
        <a:p>
          <a:pPr>
            <a:defRPr sz="1200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85886434419216E-2"/>
          <c:y val="8.2212663934889726E-2"/>
          <c:w val="0.510384057875789"/>
          <c:h val="0.67348731306993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2501091195091268"/>
                  <c:y val="-4.649502839304832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3713563539974963"/>
                  <c:y val="8.247423844739493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84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</c:dLbl>
            <c:dLbl>
              <c:idx val="3"/>
              <c:layout>
                <c:manualLayout>
                  <c:x val="-0.14161859448112324"/>
                  <c:y val="-0.1812818355035964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0746377442430829"/>
                  <c:y val="2.5100855179641942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26285.599999999951</c:v>
                </c:pt>
                <c:pt idx="1">
                  <c:v>2095.5</c:v>
                </c:pt>
                <c:pt idx="2">
                  <c:v>163963.9</c:v>
                </c:pt>
              </c:numCache>
            </c:numRef>
          </c:val>
        </c:ser>
        <c:ser>
          <c:idx val="1"/>
          <c:order val="1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829613919534068"/>
          <c:y val="0.29537382243952481"/>
          <c:w val="0.32993530568250851"/>
          <c:h val="0.6199032694620259"/>
        </c:manualLayout>
      </c:layout>
      <c:txPr>
        <a:bodyPr/>
        <a:lstStyle/>
        <a:p>
          <a:pPr>
            <a:defRPr sz="1200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985886434419216E-2"/>
          <c:y val="8.2212663934889726E-2"/>
          <c:w val="0.510384057875789"/>
          <c:h val="0.67348731306993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2501091195091268"/>
                  <c:y val="-4.649502839304832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3713563539974963"/>
                  <c:y val="8.247423844739493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82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</c:dLbl>
            <c:dLbl>
              <c:idx val="3"/>
              <c:layout>
                <c:manualLayout>
                  <c:x val="-0.14161859448112332"/>
                  <c:y val="-0.1812818355035964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0746377442430829"/>
                  <c:y val="2.5100855179641942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29106.2</c:v>
                </c:pt>
                <c:pt idx="1">
                  <c:v>2095.5</c:v>
                </c:pt>
                <c:pt idx="2">
                  <c:v>164859.79999999999</c:v>
                </c:pt>
              </c:numCache>
            </c:numRef>
          </c:val>
        </c:ser>
        <c:ser>
          <c:idx val="1"/>
          <c:order val="1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829613919534068"/>
          <c:y val="0.29537382243952481"/>
          <c:w val="0.32993530568250862"/>
          <c:h val="0.6199032694620259"/>
        </c:manualLayout>
      </c:layout>
      <c:txPr>
        <a:bodyPr/>
        <a:lstStyle/>
        <a:p>
          <a:pPr>
            <a:defRPr sz="1200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68E-2"/>
          <c:w val="0.53970826580226505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6.7130430818531067E-2"/>
                  <c:y val="-0.32256901348281575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2.0522777719004816E-2"/>
                  <c:y val="4.668591153375162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4.5365162241062058E-3"/>
                  <c:y val="0.11134648744884205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4498151376761714E-2"/>
                  <c:y val="9.547361970442068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7668029236070043E-3"/>
                  <c:y val="9.578676355461822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532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543E-2"/>
                </c:manualLayout>
              </c:layout>
              <c:dLblPos val="bestFit"/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Средства массовой информации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27.6</c:v>
                </c:pt>
                <c:pt idx="1">
                  <c:v>4</c:v>
                </c:pt>
                <c:pt idx="2">
                  <c:v>158.9</c:v>
                </c:pt>
                <c:pt idx="3">
                  <c:v>21.6</c:v>
                </c:pt>
                <c:pt idx="4">
                  <c:v>15.7</c:v>
                </c:pt>
                <c:pt idx="5">
                  <c:v>0.1</c:v>
                </c:pt>
                <c:pt idx="6">
                  <c:v>0.3</c:v>
                </c:pt>
                <c:pt idx="7">
                  <c:v>2E-3</c:v>
                </c:pt>
                <c:pt idx="8">
                  <c:v>22.3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154"/>
          <c:h val="0.95987463192083844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585E-2"/>
          <c:y val="2.8496238496518636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02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026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026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225499.4</c:v>
                </c:pt>
                <c:pt idx="1">
                  <c:v>188171</c:v>
                </c:pt>
                <c:pt idx="2">
                  <c:v>191887.5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11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25024.6</c:v>
                </c:pt>
                <c:pt idx="1">
                  <c:v>4174</c:v>
                </c:pt>
                <c:pt idx="2">
                  <c:v>4174</c:v>
                </c:pt>
              </c:numCache>
            </c:numRef>
          </c:val>
        </c:ser>
        <c:shape val="cylinder"/>
        <c:axId val="96072832"/>
        <c:axId val="96074368"/>
        <c:axId val="0"/>
      </c:bar3DChart>
      <c:catAx>
        <c:axId val="96072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074368"/>
        <c:crosses val="autoZero"/>
        <c:auto val="1"/>
        <c:lblAlgn val="ctr"/>
        <c:lblOffset val="100"/>
      </c:catAx>
      <c:valAx>
        <c:axId val="96074368"/>
        <c:scaling>
          <c:orientation val="minMax"/>
        </c:scaling>
        <c:delete val="1"/>
        <c:axPos val="l"/>
        <c:numFmt formatCode="#,##0.0" sourceLinked="1"/>
        <c:tickLblPos val="nextTo"/>
        <c:crossAx val="96072832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257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250 524,0</a:t>
          </a:r>
          <a:endParaRPr lang="ru-RU" sz="1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196 144,9</a:t>
          </a:r>
          <a:endParaRPr lang="ru-RU" sz="1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834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192 345,0</a:t>
          </a:r>
          <a:endParaRPr lang="ru-RU" sz="1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165 179,6</a:t>
          </a:r>
          <a:endParaRPr lang="ru-RU" sz="1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834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590E2-EBA2-4171-BB7B-C64CC356D90E}" type="presOf" srcId="{1CCF472D-3237-485C-B85B-0567E2CE235C}" destId="{4EA1A9BB-4615-4000-89D9-43F4883785CD}" srcOrd="1" destOrd="0" presId="urn:microsoft.com/office/officeart/2005/8/layout/venn2"/>
    <dgm:cxn modelId="{D034CC8F-E888-4958-9FB8-0FB91BB672D3}" type="presOf" srcId="{1CCF472D-3237-485C-B85B-0567E2CE235C}" destId="{4908B945-5911-4586-81EA-87225BDF2194}" srcOrd="0" destOrd="0" presId="urn:microsoft.com/office/officeart/2005/8/layout/venn2"/>
    <dgm:cxn modelId="{EEFD4FB0-A07E-4BC6-8A80-2EA32B95B93D}" type="presOf" srcId="{34DBB0A6-E4DC-472E-B456-9E5FE71DAABF}" destId="{998B29B6-C091-4370-827D-BD6F6089FB50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66DA169B-A17E-4F7A-910C-97919FACC210}" type="presOf" srcId="{34DBB0A6-E4DC-472E-B456-9E5FE71DAABF}" destId="{7B7820CB-737E-464D-B6AE-480E8920BCAE}" srcOrd="0" destOrd="0" presId="urn:microsoft.com/office/officeart/2005/8/layout/venn2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4D76BF4D-A8AE-4B54-B9F0-F8EEDAACFD9F}" type="presOf" srcId="{BD4F0059-7253-4A3C-94B8-C8BE64B1C99B}" destId="{410266A8-5C1A-4ECE-9924-4F4BE973F2A3}" srcOrd="0" destOrd="0" presId="urn:microsoft.com/office/officeart/2005/8/layout/venn2"/>
    <dgm:cxn modelId="{23C63AE8-3650-423A-8E63-5B3444691398}" type="presParOf" srcId="{410266A8-5C1A-4ECE-9924-4F4BE973F2A3}" destId="{08607D28-A2BC-4B84-BC91-15F58821EBA6}" srcOrd="0" destOrd="0" presId="urn:microsoft.com/office/officeart/2005/8/layout/venn2"/>
    <dgm:cxn modelId="{8558D394-FBF3-4365-B11A-CE68046440FB}" type="presParOf" srcId="{08607D28-A2BC-4B84-BC91-15F58821EBA6}" destId="{4908B945-5911-4586-81EA-87225BDF2194}" srcOrd="0" destOrd="0" presId="urn:microsoft.com/office/officeart/2005/8/layout/venn2"/>
    <dgm:cxn modelId="{CC603631-B0CA-4707-A8EB-F69DE9AF4B3E}" type="presParOf" srcId="{08607D28-A2BC-4B84-BC91-15F58821EBA6}" destId="{4EA1A9BB-4615-4000-89D9-43F4883785CD}" srcOrd="1" destOrd="0" presId="urn:microsoft.com/office/officeart/2005/8/layout/venn2"/>
    <dgm:cxn modelId="{85E94954-E7F7-44F4-A067-FB5300D17223}" type="presParOf" srcId="{410266A8-5C1A-4ECE-9924-4F4BE973F2A3}" destId="{22BA4616-00B5-4B8F-B3C8-29CE5DEBC546}" srcOrd="1" destOrd="0" presId="urn:microsoft.com/office/officeart/2005/8/layout/venn2"/>
    <dgm:cxn modelId="{E2A0E197-DC07-4300-A17E-5E3BB8285BB6}" type="presParOf" srcId="{22BA4616-00B5-4B8F-B3C8-29CE5DEBC546}" destId="{7B7820CB-737E-464D-B6AE-480E8920BCAE}" srcOrd="0" destOrd="0" presId="urn:microsoft.com/office/officeart/2005/8/layout/venn2"/>
    <dgm:cxn modelId="{D6A22D9D-ACAE-407F-A03F-B87DC2D20473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196 061,5</a:t>
          </a:r>
          <a:endParaRPr lang="ru-RU" sz="1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168 905,2</a:t>
          </a:r>
          <a:endParaRPr lang="ru-RU" sz="28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7D5E2-4AB7-41FC-9085-81A150BB6B46}" type="presOf" srcId="{1CCF472D-3237-485C-B85B-0567E2CE235C}" destId="{4908B945-5911-4586-81EA-87225BDF2194}" srcOrd="0" destOrd="0" presId="urn:microsoft.com/office/officeart/2005/8/layout/venn2"/>
    <dgm:cxn modelId="{94095E9F-CDA5-42A3-867C-FEF839028D06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C21A82F-921D-4D6F-9C04-9EC459930F28}" type="presOf" srcId="{BD4F0059-7253-4A3C-94B8-C8BE64B1C99B}" destId="{410266A8-5C1A-4ECE-9924-4F4BE973F2A3}" srcOrd="0" destOrd="0" presId="urn:microsoft.com/office/officeart/2005/8/layout/venn2"/>
    <dgm:cxn modelId="{6A5E3583-A673-45D6-8899-6F565188CFF9}" type="presOf" srcId="{34DBB0A6-E4DC-472E-B456-9E5FE71DAABF}" destId="{998B29B6-C091-4370-827D-BD6F6089FB50}" srcOrd="1" destOrd="0" presId="urn:microsoft.com/office/officeart/2005/8/layout/venn2"/>
    <dgm:cxn modelId="{EA5998DA-A406-4DE4-B417-717AA02B7F50}" type="presOf" srcId="{34DBB0A6-E4DC-472E-B456-9E5FE71DAABF}" destId="{7B7820CB-737E-464D-B6AE-480E8920BCAE}" srcOrd="0" destOrd="0" presId="urn:microsoft.com/office/officeart/2005/8/layout/venn2"/>
    <dgm:cxn modelId="{EC85929B-703A-4C5C-BC41-7FE8618F7244}" type="presParOf" srcId="{410266A8-5C1A-4ECE-9924-4F4BE973F2A3}" destId="{08607D28-A2BC-4B84-BC91-15F58821EBA6}" srcOrd="0" destOrd="0" presId="urn:microsoft.com/office/officeart/2005/8/layout/venn2"/>
    <dgm:cxn modelId="{8F23C4B9-84AD-43E7-82D5-3516B60AC6C8}" type="presParOf" srcId="{08607D28-A2BC-4B84-BC91-15F58821EBA6}" destId="{4908B945-5911-4586-81EA-87225BDF2194}" srcOrd="0" destOrd="0" presId="urn:microsoft.com/office/officeart/2005/8/layout/venn2"/>
    <dgm:cxn modelId="{0B3D41D3-7E53-4C4D-807D-6498403C205B}" type="presParOf" srcId="{08607D28-A2BC-4B84-BC91-15F58821EBA6}" destId="{4EA1A9BB-4615-4000-89D9-43F4883785CD}" srcOrd="1" destOrd="0" presId="urn:microsoft.com/office/officeart/2005/8/layout/venn2"/>
    <dgm:cxn modelId="{FF99C700-265D-4F26-BA0F-B5C60D6894CB}" type="presParOf" srcId="{410266A8-5C1A-4ECE-9924-4F4BE973F2A3}" destId="{22BA4616-00B5-4B8F-B3C8-29CE5DEBC546}" srcOrd="1" destOrd="0" presId="urn:microsoft.com/office/officeart/2005/8/layout/venn2"/>
    <dgm:cxn modelId="{D83B2391-0521-444C-AAFE-8ED29D5FB347}" type="presParOf" srcId="{22BA4616-00B5-4B8F-B3C8-29CE5DEBC546}" destId="{7B7820CB-737E-464D-B6AE-480E8920BCAE}" srcOrd="0" destOrd="0" presId="urn:microsoft.com/office/officeart/2005/8/layout/venn2"/>
    <dgm:cxn modelId="{B68AD038-4778-4CBF-8C92-8B8285257E9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</a:t>
          </a:r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66 840,7 </a:t>
          </a:r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13 098,4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541,0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456,6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5 112,9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684,0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6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6" custScaleY="98274" custLinFactY="-565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6" custLinFactY="-366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6" custLinFactY="-193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6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6" custLinFactY="-10026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Layout" Target="../diagrams/layout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5" Type="http://schemas.openxmlformats.org/officeDocument/2006/relationships/diagramColors" Target="../diagrams/colors5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8.xml"/><Relationship Id="rId4" Type="http://schemas.openxmlformats.org/officeDocument/2006/relationships/image" Target="../media/image31.jpeg"/><Relationship Id="rId9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3" y="4929188"/>
            <a:ext cx="81438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	К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решению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Кардымовского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районного Совета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депутатов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2015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год и на плановый период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и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2017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mtClean="0"/>
              <a:t>Бюджет </a:t>
            </a:r>
            <a:br>
              <a:rPr lang="ru-RU" smtClean="0"/>
            </a:br>
            <a:r>
              <a:rPr lang="ru-RU" smtClean="0"/>
              <a:t>для граждан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214422"/>
            <a:ext cx="4572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три года – очередной финансовый год и плановый период</a:t>
            </a: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285720" y="1500174"/>
          <a:ext cx="86487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2015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60604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Verdana" pitchFamily="34" charset="0"/>
              </a:rPr>
              <a:t>80,5%</a:t>
            </a: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1331911" y="3307866"/>
            <a:ext cx="1081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10,7%</a:t>
            </a: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90" y="4357693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6,9%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468313" y="1808454"/>
          <a:ext cx="8280400" cy="1903251"/>
        </p:xfrm>
        <a:graphic>
          <a:graphicData uri="http://schemas.openxmlformats.org/drawingml/2006/table">
            <a:tbl>
              <a:tblPr/>
              <a:tblGrid>
                <a:gridCol w="3671887"/>
                <a:gridCol w="1439863"/>
                <a:gridCol w="1584325"/>
                <a:gridCol w="1584325"/>
              </a:tblGrid>
              <a:tr h="31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24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877 ,0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26 285,6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29 106,2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10 139,9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2 095,5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2 095,5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1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215 471,3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163 963,9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164 859,8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250 488,2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192 345,0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196 061,5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8473" name="Rectangle 136"/>
          <p:cNvSpPr>
            <a:spLocks noChangeArrowheads="1"/>
          </p:cNvSpPr>
          <p:nvPr/>
        </p:nvSpPr>
        <p:spPr bwMode="auto">
          <a:xfrm>
            <a:off x="500063" y="2214563"/>
            <a:ext cx="3071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2000" b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5"/>
          <p:cNvGraphicFramePr>
            <a:graphicFrameLocks/>
          </p:cNvGraphicFramePr>
          <p:nvPr/>
        </p:nvGraphicFramePr>
        <p:xfrm>
          <a:off x="571472" y="1214422"/>
          <a:ext cx="39290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4786314" y="1500174"/>
          <a:ext cx="414340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5"/>
          <p:cNvGraphicFramePr>
            <a:graphicFrameLocks/>
          </p:cNvGraphicFramePr>
          <p:nvPr/>
        </p:nvGraphicFramePr>
        <p:xfrm>
          <a:off x="2071670" y="3929066"/>
          <a:ext cx="478634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42976" y="4121497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ru-RU" sz="1800" i="1" dirty="0" smtClean="0">
                <a:solidFill>
                  <a:srgbClr val="0070C0"/>
                </a:solidFill>
              </a:rPr>
              <a:t>2015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385762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600076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ru-RU" sz="1800" i="1" dirty="0" smtClean="0">
                <a:solidFill>
                  <a:srgbClr val="0070C0"/>
                </a:solidFill>
              </a:rPr>
              <a:t>2017 год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000108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643570" y="321468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4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4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4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	</a:t>
            </a:r>
            <a:r>
              <a:rPr lang="ru-RU" sz="1100" i="1" dirty="0" smtClean="0">
                <a:solidFill>
                  <a:srgbClr val="0070C0"/>
                </a:solidFill>
              </a:rPr>
              <a:t>«Во исполнение Бюджетного Послания Президента Российской Федерации о бюджетной политике в 2015-2017 годах Финансовым управлением Администрации муниципального образования «</a:t>
            </a:r>
            <a:r>
              <a:rPr lang="ru-RU" sz="11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1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граждан», в которой мы постарались в доступной и понятной форме изложить основные положения бюджета  муниципального образования «</a:t>
            </a:r>
            <a:r>
              <a:rPr lang="ru-RU" sz="11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100" i="1" dirty="0" smtClean="0">
                <a:solidFill>
                  <a:srgbClr val="0070C0"/>
                </a:solidFill>
              </a:rPr>
              <a:t> район» Смоленской области на 2015 и на плановый период 2016 и 2017 годов, познакомить с основными понятиями, используемыми в бюджетном процессе, а также рассказать, как происходит подготовка и утверждение основного финансового документа муниципального образования «</a:t>
            </a:r>
            <a:r>
              <a:rPr lang="ru-RU" sz="11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100" i="1" dirty="0" smtClean="0">
                <a:solidFill>
                  <a:srgbClr val="0070C0"/>
                </a:solidFill>
              </a:rPr>
              <a:t> район» Смоленской области. </a:t>
            </a:r>
          </a:p>
          <a:p>
            <a:pPr algn="just"/>
            <a:r>
              <a:rPr lang="ru-RU" sz="1100" i="1" dirty="0" smtClean="0">
                <a:solidFill>
                  <a:srgbClr val="0070C0"/>
                </a:solidFill>
              </a:rPr>
              <a:t>	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1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1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1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100" i="1" dirty="0" smtClean="0">
                <a:solidFill>
                  <a:srgbClr val="0070C0"/>
                </a:solidFill>
              </a:rPr>
              <a:t>финансового управления                                Т.П. Толмачева</a:t>
            </a:r>
            <a:endParaRPr lang="ru-RU" sz="11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Бюджет муниципального образования  на период 2015-2017 годы  сформирован  по программному принципу, т. е.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90,0%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35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14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годы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 </a:t>
            </a:r>
            <a:r>
              <a:rPr lang="ru-RU" sz="1200" i="1" dirty="0" smtClean="0">
                <a:solidFill>
                  <a:srgbClr val="0070C0"/>
                </a:solidFill>
              </a:rPr>
              <a:t>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автомобильных дорог местного значения и улично-дорожной сети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 </a:t>
            </a:r>
            <a:r>
              <a:rPr lang="ru-RU" sz="1200" i="1" dirty="0" smtClean="0">
                <a:solidFill>
                  <a:srgbClr val="0070C0"/>
                </a:solidFill>
              </a:rPr>
              <a:t>-2020 годы»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«Межведомственное взаимодействие по защите прав и интересов семьи и детей»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«Организация временной занятости безработных и несовершеннолетних граждан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жилищного строительства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годы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«Энергосбережение и повышение энергетической эффективности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годы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«Охрана окружающей среды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«Экологическое информирование населения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 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по проведению капитального ремонта и (или) строительству шахтных колодцев, расположенных на территории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Смоленской области на 2015 год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«Строительство и рекультивация земель полигона ТБО на территории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2014-2020 </a:t>
            </a:r>
            <a:r>
              <a:rPr lang="ru-RU" sz="1200" i="1" dirty="0" smtClean="0">
                <a:solidFill>
                  <a:srgbClr val="0070C0"/>
                </a:solidFill>
              </a:rPr>
              <a:t>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1200" i="1" dirty="0" smtClean="0">
                <a:solidFill>
                  <a:srgbClr val="0070C0"/>
                </a:solidFill>
              </a:rPr>
              <a:t>2015-2020 </a:t>
            </a:r>
            <a:r>
              <a:rPr lang="ru-RU" sz="1200" i="1" dirty="0" smtClean="0">
                <a:solidFill>
                  <a:srgbClr val="0070C0"/>
                </a:solidFill>
              </a:rPr>
              <a:t>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3786182" y="3000372"/>
            <a:ext cx="1857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01.01.2014 года  - 12 352 чел.</a:t>
            </a:r>
            <a:endParaRPr lang="ru-RU" sz="12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285720" y="2928934"/>
            <a:ext cx="1485904" cy="1000132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250 488,2 </a:t>
            </a:r>
            <a:endParaRPr lang="ru-RU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1643042" y="2571744"/>
            <a:ext cx="1428760" cy="1071570"/>
          </a:xfrm>
          <a:prstGeom prst="can">
            <a:avLst>
              <a:gd name="adj" fmla="val 270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250 524,0</a:t>
            </a:r>
            <a:endParaRPr lang="ru-RU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596" y="2500306"/>
            <a:ext cx="109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14480" y="2143116"/>
            <a:ext cx="119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71538" y="1714488"/>
            <a:ext cx="116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2015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34" y="4071942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20,3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smtClean="0">
                <a:solidFill>
                  <a:srgbClr val="0070C0"/>
                </a:solidFill>
              </a:rPr>
              <a:t>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57356" y="3714752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20,3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smtClean="0">
                <a:solidFill>
                  <a:srgbClr val="0070C0"/>
                </a:solidFill>
              </a:rPr>
              <a:t>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28992" y="3786190"/>
            <a:ext cx="109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00958" y="221455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62" name="Цилиндр 61"/>
          <p:cNvSpPr/>
          <p:nvPr/>
        </p:nvSpPr>
        <p:spPr>
          <a:xfrm>
            <a:off x="3214678" y="4214818"/>
            <a:ext cx="1485904" cy="107157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192 345,0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Цилиндр 62"/>
          <p:cNvSpPr/>
          <p:nvPr/>
        </p:nvSpPr>
        <p:spPr>
          <a:xfrm>
            <a:off x="4572000" y="3929066"/>
            <a:ext cx="1428760" cy="1071570"/>
          </a:xfrm>
          <a:prstGeom prst="can">
            <a:avLst>
              <a:gd name="adj" fmla="val 270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192 345,0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28992" y="5429264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15,6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786314" y="5072074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15,6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66" name="Rectangle 136"/>
          <p:cNvSpPr>
            <a:spLocks noChangeArrowheads="1"/>
          </p:cNvSpPr>
          <p:nvPr/>
        </p:nvSpPr>
        <p:spPr bwMode="auto">
          <a:xfrm>
            <a:off x="6572264" y="1785926"/>
            <a:ext cx="1857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2017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86512" y="2643182"/>
            <a:ext cx="109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714876" y="3429000"/>
            <a:ext cx="127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69" name="Цилиндр 68"/>
          <p:cNvSpPr/>
          <p:nvPr/>
        </p:nvSpPr>
        <p:spPr>
          <a:xfrm>
            <a:off x="6143636" y="3071810"/>
            <a:ext cx="1485904" cy="1000132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196 061,5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Цилиндр 69"/>
          <p:cNvSpPr/>
          <p:nvPr/>
        </p:nvSpPr>
        <p:spPr>
          <a:xfrm>
            <a:off x="7429520" y="2571744"/>
            <a:ext cx="1428760" cy="1071570"/>
          </a:xfrm>
          <a:prstGeom prst="can">
            <a:avLst>
              <a:gd name="adj" fmla="val 270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196 061,5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500826" y="421481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15,9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15272" y="3786190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15,9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</a:t>
            </a:r>
            <a:r>
              <a:rPr lang="ru-RU" sz="2000" i="1" dirty="0" smtClean="0">
                <a:solidFill>
                  <a:srgbClr val="0070C0"/>
                </a:solidFill>
              </a:rPr>
              <a:t>,   </a:t>
            </a:r>
            <a:r>
              <a:rPr lang="ru-RU" sz="2000" i="1" dirty="0" smtClean="0">
                <a:solidFill>
                  <a:srgbClr val="0070C0"/>
                </a:solidFill>
              </a:rPr>
              <a:t>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4143372" y="6000768"/>
            <a:ext cx="1225540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928662" y="2786058"/>
          <a:ext cx="204786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0" name="Схема 49"/>
          <p:cNvGraphicFramePr/>
          <p:nvPr/>
        </p:nvGraphicFramePr>
        <p:xfrm>
          <a:off x="3500430" y="3286124"/>
          <a:ext cx="221457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1" name="Схема 50"/>
          <p:cNvGraphicFramePr/>
          <p:nvPr/>
        </p:nvGraphicFramePr>
        <p:xfrm>
          <a:off x="6286512" y="2857496"/>
          <a:ext cx="204786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1214414" y="5500702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2015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3" name="Rectangle 152"/>
          <p:cNvSpPr>
            <a:spLocks noChangeArrowheads="1"/>
          </p:cNvSpPr>
          <p:nvPr/>
        </p:nvSpPr>
        <p:spPr bwMode="auto">
          <a:xfrm>
            <a:off x="6715140" y="5572140"/>
            <a:ext cx="1285884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2017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2015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803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2015 году объем расходов на образование составляет 63,4%       (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158 874,9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746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397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</a:rPr>
              <a:t>	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Кардымово.</a:t>
            </a:r>
          </a:p>
          <a:p>
            <a:pPr algn="just"/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2015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</a:t>
            </a:r>
            <a:r>
              <a:rPr lang="ru-RU" sz="1800" i="1" dirty="0" smtClean="0">
                <a:solidFill>
                  <a:srgbClr val="0070C0"/>
                </a:solidFill>
              </a:rPr>
              <a:t>81,6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158 874,9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образование26 169,8 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125 742,6 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714876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391,4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571744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6 531,9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212887" y="2411826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2015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2015 году объем расходов на культуру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8,6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21 564,2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</a:t>
            </a:r>
            <a:r>
              <a:rPr lang="ru-RU" sz="1800" i="1" dirty="0" smtClean="0">
                <a:solidFill>
                  <a:srgbClr val="0070C0"/>
                </a:solidFill>
              </a:rPr>
              <a:t>составляет 1,7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2015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71546"/>
            <a:ext cx="857256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r>
              <a:rPr lang="ru-RU" sz="18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071810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1 278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42926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2015 году объем расходов на социальную политику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6,3%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15 705,8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</a:t>
            </a:r>
            <a:endParaRPr lang="ru-RU" sz="1800" dirty="0"/>
          </a:p>
        </p:txBody>
      </p:sp>
      <p:sp>
        <p:nvSpPr>
          <p:cNvPr id="46" name="Овал 45"/>
          <p:cNvSpPr/>
          <p:nvPr/>
        </p:nvSpPr>
        <p:spPr>
          <a:xfrm>
            <a:off x="6072198" y="3929066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357950" y="2857496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42844" y="278605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3929066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785918" y="2000240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000628" y="192880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57200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5637" y="3414841"/>
            <a:ext cx="978408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2865582" y="3372066"/>
            <a:ext cx="1126817" cy="2183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5400000">
            <a:off x="4433633" y="4239336"/>
            <a:ext cx="491969" cy="1707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3917437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155406" y="3920684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4807360" y="2796084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748849" y="2742261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786322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2015 год составляют </a:t>
            </a:r>
            <a:r>
              <a:rPr lang="ru-RU" sz="1800" i="1" dirty="0" smtClean="0">
                <a:solidFill>
                  <a:srgbClr val="0070C0"/>
                </a:solidFill>
              </a:rPr>
              <a:t>22 290,8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рублей, на 2016 год – 0,0 тыс. рублей, на 2017 год – 0,0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2015 год составляет 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95 733,6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2B8353"/>
                </a:solidFill>
              </a:rPr>
              <a:t>	</a:t>
            </a:r>
            <a:r>
              <a:rPr lang="ru-RU" sz="2000" i="1" dirty="0">
                <a:solidFill>
                  <a:srgbClr val="0070C0"/>
                </a:solidFill>
              </a:rPr>
              <a:t>«Бюджет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2015 </a:t>
            </a:r>
            <a:r>
              <a:rPr lang="ru-RU" sz="2000" i="1" dirty="0">
                <a:solidFill>
                  <a:srgbClr val="0070C0"/>
                </a:solidFill>
              </a:rPr>
              <a:t>год и на плановый период </a:t>
            </a:r>
            <a:r>
              <a:rPr lang="ru-RU" sz="2000" i="1" dirty="0" smtClean="0">
                <a:solidFill>
                  <a:srgbClr val="0070C0"/>
                </a:solidFill>
              </a:rPr>
              <a:t>2016 </a:t>
            </a:r>
            <a:r>
              <a:rPr lang="ru-RU" sz="2000" i="1" dirty="0">
                <a:solidFill>
                  <a:srgbClr val="0070C0"/>
                </a:solidFill>
              </a:rPr>
              <a:t>и </a:t>
            </a:r>
            <a:r>
              <a:rPr lang="ru-RU" sz="2000" i="1" dirty="0" smtClean="0">
                <a:solidFill>
                  <a:srgbClr val="0070C0"/>
                </a:solidFill>
              </a:rPr>
              <a:t>2017 </a:t>
            </a:r>
            <a:r>
              <a:rPr lang="ru-RU" sz="2000" i="1" dirty="0">
                <a:solidFill>
                  <a:srgbClr val="0070C0"/>
                </a:solidFill>
              </a:rPr>
              <a:t>годов.</a:t>
            </a: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	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	Бюджет 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571750"/>
            <a:ext cx="835818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i="1" dirty="0">
                <a:solidFill>
                  <a:srgbClr val="0070C0"/>
                </a:solidFill>
              </a:rPr>
              <a:t>За каждой цифрой – организация предоставления общедоступного и бесплатного образования, организация отдыха детей в каникулярное время, создание условий для обеспечения населения услугами организаций культуры и спорта, социальные выплаты гражданам, и еще 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625" y="1857375"/>
            <a:ext cx="8358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214438"/>
            <a:ext cx="828675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i="1" dirty="0">
                <a:solidFill>
                  <a:srgbClr val="0070C0"/>
                </a:solidFill>
              </a:rPr>
              <a:t>Бюджет - форма образования и расходования денежных средств, предназначенных для финансового обеспечения задачи функций местного самоуправления</a:t>
            </a: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	Бюджет - это план доходов и расходов на определенный период.</a:t>
            </a:r>
          </a:p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	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	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92867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	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	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714512" cy="121444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060704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714512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10585</TotalTime>
  <Words>1552</Words>
  <Application>Microsoft Office PowerPoint</Application>
  <PresentationFormat>Экран (4:3)</PresentationFormat>
  <Paragraphs>376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понятия</vt:lpstr>
      <vt:lpstr>Этапы разработки бюджета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2015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2015 году</vt:lpstr>
      <vt:lpstr>Объем расходов бюджета муниципального образования на культуру, кинематографию в расчете на 1 жителя в 2015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2015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1107</cp:revision>
  <dcterms:created xsi:type="dcterms:W3CDTF">2011-07-14T05:28:34Z</dcterms:created>
  <dcterms:modified xsi:type="dcterms:W3CDTF">2016-02-29T14:25:55Z</dcterms:modified>
</cp:coreProperties>
</file>