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  <p:sldMasterId id="2147484694" r:id="rId2"/>
  </p:sldMasterIdLst>
  <p:notesMasterIdLst>
    <p:notesMasterId r:id="rId39"/>
  </p:notesMasterIdLst>
  <p:handoutMasterIdLst>
    <p:handoutMasterId r:id="rId40"/>
  </p:handoutMasterIdLst>
  <p:sldIdLst>
    <p:sldId id="398" r:id="rId3"/>
    <p:sldId id="432" r:id="rId4"/>
    <p:sldId id="551" r:id="rId5"/>
    <p:sldId id="534" r:id="rId6"/>
    <p:sldId id="528" r:id="rId7"/>
    <p:sldId id="526" r:id="rId8"/>
    <p:sldId id="552" r:id="rId9"/>
    <p:sldId id="554" r:id="rId10"/>
    <p:sldId id="527" r:id="rId11"/>
    <p:sldId id="529" r:id="rId12"/>
    <p:sldId id="560" r:id="rId13"/>
    <p:sldId id="530" r:id="rId14"/>
    <p:sldId id="531" r:id="rId15"/>
    <p:sldId id="457" r:id="rId16"/>
    <p:sldId id="323" r:id="rId17"/>
    <p:sldId id="536" r:id="rId18"/>
    <p:sldId id="535" r:id="rId19"/>
    <p:sldId id="500" r:id="rId20"/>
    <p:sldId id="537" r:id="rId21"/>
    <p:sldId id="501" r:id="rId22"/>
    <p:sldId id="483" r:id="rId23"/>
    <p:sldId id="556" r:id="rId24"/>
    <p:sldId id="557" r:id="rId25"/>
    <p:sldId id="558" r:id="rId26"/>
    <p:sldId id="555" r:id="rId27"/>
    <p:sldId id="538" r:id="rId28"/>
    <p:sldId id="550" r:id="rId29"/>
    <p:sldId id="362" r:id="rId30"/>
    <p:sldId id="543" r:id="rId31"/>
    <p:sldId id="541" r:id="rId32"/>
    <p:sldId id="544" r:id="rId33"/>
    <p:sldId id="548" r:id="rId34"/>
    <p:sldId id="545" r:id="rId35"/>
    <p:sldId id="546" r:id="rId36"/>
    <p:sldId id="549" r:id="rId37"/>
    <p:sldId id="379" r:id="rId38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CFAFE7"/>
    <a:srgbClr val="72AF2F"/>
    <a:srgbClr val="A162D0"/>
    <a:srgbClr val="BC8FDD"/>
    <a:srgbClr val="334F15"/>
    <a:srgbClr val="5A8B25"/>
    <a:srgbClr val="4B731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2588" autoAdjust="0"/>
  </p:normalViewPr>
  <p:slideViewPr>
    <p:cSldViewPr>
      <p:cViewPr>
        <p:scale>
          <a:sx n="75" d="100"/>
          <a:sy n="75" d="100"/>
        </p:scale>
        <p:origin x="-948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A162D0"/>
            </a:solidFill>
          </c:spPr>
          <c:dLbls>
            <c:dLbl>
              <c:idx val="0"/>
              <c:layout>
                <c:manualLayout>
                  <c:x val="1.3338883300380423E-2"/>
                  <c:y val="0.3348316634839254"/>
                </c:manualLayout>
              </c:layout>
              <c:showVal val="1"/>
            </c:dLbl>
            <c:dLbl>
              <c:idx val="1"/>
              <c:layout>
                <c:manualLayout>
                  <c:x val="5.98309572536919E-3"/>
                  <c:y val="0.35481465979543442"/>
                </c:manualLayout>
              </c:layout>
              <c:showVal val="1"/>
            </c:dLbl>
            <c:dLbl>
              <c:idx val="2"/>
              <c:layout>
                <c:manualLayout>
                  <c:x val="7.4241215442783434E-3"/>
                  <c:y val="0.3714259554764958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222764.1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2AF2F"/>
            </a:solidFill>
          </c:spPr>
          <c:dLbls>
            <c:dLbl>
              <c:idx val="0"/>
              <c:layout>
                <c:manualLayout>
                  <c:x val="2.2122053025310201E-2"/>
                  <c:y val="0.33488110497815743"/>
                </c:manualLayout>
              </c:layout>
              <c:showVal val="1"/>
            </c:dLbl>
            <c:dLbl>
              <c:idx val="1"/>
              <c:layout>
                <c:manualLayout>
                  <c:x val="8.8925503254825237E-3"/>
                  <c:y val="0.35480628874879133"/>
                </c:manualLayout>
              </c:layout>
              <c:showVal val="1"/>
            </c:dLbl>
            <c:dLbl>
              <c:idx val="2"/>
              <c:layout>
                <c:manualLayout>
                  <c:x val="1.0347335437695841E-2"/>
                  <c:y val="0.35485573024302197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224370.5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7038745707447425E-2"/>
                  <c:y val="-3.9784707144165182E-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1606.4</c:v>
                </c:pt>
              </c:numCache>
            </c:numRef>
          </c:val>
        </c:ser>
        <c:shape val="cylinder"/>
        <c:axId val="88627840"/>
        <c:axId val="88650112"/>
        <c:axId val="0"/>
      </c:bar3DChart>
      <c:catAx>
        <c:axId val="88627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650112"/>
        <c:crosses val="autoZero"/>
        <c:auto val="1"/>
        <c:lblAlgn val="ctr"/>
        <c:lblOffset val="100"/>
      </c:catAx>
      <c:valAx>
        <c:axId val="88650112"/>
        <c:scaling>
          <c:orientation val="minMax"/>
        </c:scaling>
        <c:delete val="1"/>
        <c:axPos val="l"/>
        <c:numFmt formatCode="#,##0.0" sourceLinked="1"/>
        <c:tickLblPos val="nextTo"/>
        <c:crossAx val="88627840"/>
        <c:crosses val="autoZero"/>
        <c:crossBetween val="between"/>
      </c:valAx>
      <c:spPr>
        <a:noFill/>
        <a:ln w="3386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30276226484989"/>
          <c:y val="0.18799461113872526"/>
          <c:w val="0.20498976724825688"/>
          <c:h val="0.57660998770502525"/>
        </c:manualLayout>
      </c:layout>
      <c:txPr>
        <a:bodyPr/>
        <a:lstStyle/>
        <a:p>
          <a:pPr>
            <a:defRPr sz="16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795964667177302E-2"/>
          <c:y val="0.10904430985480287"/>
          <c:w val="0.56566124422019493"/>
          <c:h val="0.81409390997425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A66BD3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10029327172426815"/>
                  <c:y val="0.137395911357948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22,2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9828964119006101E-2"/>
                  <c:y val="0.15251670107361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2,3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2.6562111718913296E-2"/>
                  <c:y val="-0.1487358154304801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0,8</a:t>
                    </a: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5.4498157805609834E-2"/>
                  <c:y val="-7.57199053821976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3,5</a:t>
                    </a: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3700315903625821E-2"/>
                  <c:y val="-2.17693089987881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63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9817929873965079E-3"/>
                  <c:y val="-0.10083750426425193"/>
                </c:manualLayout>
              </c:layout>
              <c:dLblPos val="bestFit"/>
              <c:showVal val="1"/>
            </c:dLbl>
            <c:spPr>
              <a:noFill/>
              <a:ln w="26063">
                <a:noFill/>
              </a:ln>
            </c:spPr>
            <c:txPr>
              <a:bodyPr/>
              <a:lstStyle/>
              <a:p>
                <a:pPr>
                  <a:defRPr sz="1638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F6FC6">
                      <a:shade val="50000"/>
                      <a:alpha val="86000"/>
                    </a:srgbClr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2.2999999999999998</c:v>
                </c:pt>
                <c:pt idx="2">
                  <c:v>0.8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</c:numRef>
          </c:val>
        </c:ser>
      </c:pie3DChart>
      <c:spPr>
        <a:noFill/>
        <a:ln w="26063">
          <a:noFill/>
        </a:ln>
      </c:spPr>
    </c:plotArea>
    <c:legend>
      <c:legendPos val="r"/>
      <c:layout>
        <c:manualLayout>
          <c:xMode val="edge"/>
          <c:yMode val="edge"/>
          <c:x val="0.64102564102564163"/>
          <c:y val="7.4168797953964874E-2"/>
          <c:w val="0.29487179487179488"/>
          <c:h val="0.60613810741688401"/>
        </c:manualLayout>
      </c:layout>
      <c:spPr>
        <a:noFill/>
        <a:ln w="26063">
          <a:noFill/>
        </a:ln>
      </c:spPr>
      <c:txPr>
        <a:bodyPr/>
        <a:lstStyle/>
        <a:p>
          <a:pPr>
            <a:defRPr sz="1641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4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2016 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8599213139159751"/>
          <c:y val="0.37049112148775332"/>
          <c:w val="0.38967191624823211"/>
          <c:h val="0.522980729701574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2"/>
            <c:explosion val="26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25318.6</c:v>
                </c:pt>
                <c:pt idx="1">
                  <c:v>3455.2</c:v>
                </c:pt>
                <c:pt idx="2">
                  <c:v>193990.3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574115273471776E-2"/>
          <c:y val="5.6920328513050747E-2"/>
          <c:w val="0.53970826580226328"/>
          <c:h val="0.73591549295774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9E2257"/>
              </a:solidFill>
              <a:ln>
                <a:solidFill>
                  <a:srgbClr val="681639"/>
                </a:solidFill>
              </a:ln>
            </c:spPr>
          </c:dPt>
          <c:dPt>
            <c:idx val="6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2.4076700136451554E-2"/>
                  <c:y val="-6.637123474519747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5128910809860053E-2"/>
                  <c:y val="2.887982230020291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638116116498709E-2"/>
                  <c:y val="2.231622632288405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5.4605833728911722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863242921499636E-2"/>
                  <c:y val="-3.4181974046055383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19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0165336436459952E-2"/>
                  <c:y val="-5.5050483807326737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8.6137325525204755E-2"/>
                  <c:y val="-5.3328366071196086E-2"/>
                </c:manualLayout>
              </c:layout>
              <c:showVal val="1"/>
            </c:dLbl>
            <c:spPr>
              <a:noFill/>
              <a:ln w="23405">
                <a:noFill/>
              </a:ln>
            </c:spPr>
            <c:txPr>
              <a:bodyPr/>
              <a:lstStyle/>
              <a:p>
                <a:pPr>
                  <a:defRPr sz="1472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29.4</c:v>
                </c:pt>
                <c:pt idx="1">
                  <c:v>3</c:v>
                </c:pt>
                <c:pt idx="2">
                  <c:v>127.4</c:v>
                </c:pt>
                <c:pt idx="3">
                  <c:v>21.2</c:v>
                </c:pt>
                <c:pt idx="4">
                  <c:v>23.2</c:v>
                </c:pt>
                <c:pt idx="5">
                  <c:v>0.1</c:v>
                </c:pt>
                <c:pt idx="6">
                  <c:v>0.1</c:v>
                </c:pt>
                <c:pt idx="7">
                  <c:v>20</c:v>
                </c:pt>
              </c:numCache>
            </c:numRef>
          </c:val>
        </c:ser>
      </c:pie3DChart>
      <c:spPr>
        <a:noFill/>
        <a:ln w="23405">
          <a:noFill/>
        </a:ln>
      </c:spPr>
    </c:plotArea>
    <c:legend>
      <c:legendPos val="r"/>
      <c:layout>
        <c:manualLayout>
          <c:xMode val="edge"/>
          <c:yMode val="edge"/>
          <c:x val="0.66846191954835965"/>
          <c:y val="0"/>
          <c:w val="0.32144675163748254"/>
          <c:h val="0.95987463192083955"/>
        </c:manualLayout>
      </c:layout>
      <c:spPr>
        <a:noFill/>
        <a:ln w="23387">
          <a:noFill/>
        </a:ln>
      </c:spPr>
      <c:txPr>
        <a:bodyPr/>
        <a:lstStyle/>
        <a:p>
          <a:pPr>
            <a:defRPr sz="1287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56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782865354858624E-2"/>
          <c:y val="2.849623849651869E-5"/>
          <c:w val="0.74251497005988065"/>
          <c:h val="0.87020648967551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338805381675426E-2"/>
                  <c:y val="0.36775200992617912"/>
                </c:manualLayout>
              </c:layout>
              <c:showVal val="1"/>
            </c:dLbl>
            <c:dLbl>
              <c:idx val="1"/>
              <c:layout>
                <c:manualLayout>
                  <c:x val="1.1856702004964846E-2"/>
                  <c:y val="0.38947535521056126"/>
                </c:manualLayout>
              </c:layout>
              <c:showVal val="1"/>
            </c:dLbl>
            <c:dLbl>
              <c:idx val="2"/>
              <c:layout>
                <c:manualLayout>
                  <c:x val="1.0480230996111979E-2"/>
                  <c:y val="0.38947535521056126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216781.3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6698117756892E-2"/>
                  <c:y val="-5.9285229743514474E-2"/>
                </c:manualLayout>
              </c:layout>
              <c:showVal val="1"/>
            </c:dLbl>
            <c:dLbl>
              <c:idx val="1"/>
              <c:layout>
                <c:manualLayout>
                  <c:x val="1.4848699871138472E-2"/>
                  <c:y val="-4.9136936780694723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rgbClr val="0070C0"/>
                        </a:solidFill>
                      </a:rPr>
                      <a:t>4</a:t>
                    </a:r>
                    <a:r>
                      <a:rPr lang="ru-RU" i="1" baseline="0" dirty="0" smtClean="0">
                        <a:solidFill>
                          <a:srgbClr val="0070C0"/>
                        </a:solidFill>
                      </a:rPr>
                      <a:t> 174,0</a:t>
                    </a:r>
                    <a:endParaRPr lang="en-US" i="1" dirty="0">
                      <a:solidFill>
                        <a:srgbClr val="0070C0"/>
                      </a:solidFill>
                    </a:endParaRPr>
                  </a:p>
                </c:rich>
              </c:tx>
            </c:dLbl>
            <c:dLbl>
              <c:idx val="2"/>
              <c:layout>
                <c:manualLayout>
                  <c:x val="1.5351921096662851E-2"/>
                  <c:y val="-3.4546033797049354E-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7589.2</c:v>
                </c:pt>
              </c:numCache>
            </c:numRef>
          </c:val>
        </c:ser>
        <c:shape val="cylinder"/>
        <c:axId val="95539200"/>
        <c:axId val="95540736"/>
        <c:axId val="0"/>
      </c:bar3DChart>
      <c:catAx>
        <c:axId val="95539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5540736"/>
        <c:crosses val="autoZero"/>
        <c:auto val="1"/>
        <c:lblAlgn val="ctr"/>
        <c:lblOffset val="100"/>
      </c:catAx>
      <c:valAx>
        <c:axId val="95540736"/>
        <c:scaling>
          <c:orientation val="minMax"/>
        </c:scaling>
        <c:delete val="1"/>
        <c:axPos val="l"/>
        <c:numFmt formatCode="#,##0.0" sourceLinked="1"/>
        <c:tickLblPos val="nextTo"/>
        <c:crossAx val="95539200"/>
        <c:crosses val="autoZero"/>
        <c:crossBetween val="between"/>
      </c:valAx>
      <c:spPr>
        <a:noFill/>
        <a:ln w="27292">
          <a:noFill/>
        </a:ln>
      </c:spPr>
    </c:plotArea>
    <c:legend>
      <c:legendPos val="r"/>
      <c:layout>
        <c:manualLayout>
          <c:xMode val="edge"/>
          <c:yMode val="edge"/>
          <c:x val="0.77083586917921465"/>
          <c:y val="0.22640981233401364"/>
          <c:w val="0.2171813963235355"/>
          <c:h val="0.40057039830549324"/>
        </c:manualLayout>
      </c:layout>
      <c:txPr>
        <a:bodyPr/>
        <a:lstStyle/>
        <a:p>
          <a:pPr>
            <a:defRPr sz="1182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4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814A1-53AF-4685-BE98-BBA14F2F7E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AB3DF-8791-40E1-8232-889968CEF684}">
      <dgm:prSet phldrT="[Текст]"/>
      <dgm:spPr/>
      <dgm:t>
        <a:bodyPr/>
        <a:lstStyle/>
        <a:p>
          <a:endParaRPr lang="ru-RU" dirty="0"/>
        </a:p>
      </dgm:t>
    </dgm:pt>
    <dgm:pt modelId="{C9548FDD-090A-4B4D-9F72-70981B10212D}" type="parTrans" cxnId="{A3792A1A-661B-4D9F-B8AA-D4B0FB088EC7}">
      <dgm:prSet/>
      <dgm:spPr/>
      <dgm:t>
        <a:bodyPr/>
        <a:lstStyle/>
        <a:p>
          <a:endParaRPr lang="ru-RU"/>
        </a:p>
      </dgm:t>
    </dgm:pt>
    <dgm:pt modelId="{1042204C-9658-4457-AB77-E0E3EBD3827C}" type="sibTrans" cxnId="{A3792A1A-661B-4D9F-B8AA-D4B0FB088EC7}">
      <dgm:prSet/>
      <dgm:spPr/>
      <dgm:t>
        <a:bodyPr/>
        <a:lstStyle/>
        <a:p>
          <a:endParaRPr lang="ru-RU"/>
        </a:p>
      </dgm:t>
    </dgm:pt>
    <dgm:pt modelId="{CD05938B-B067-4882-9248-6D515E731D71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Составление проекта решения о бюджете. При составлении проекта бюджета проводится сбор информации у Главных распорядителей средств бюджета о потребности в денежных средствах для осуществления их деятельности, проводится анализ и сопоставление доходов, расходов и дефицита. После согласования с Главой Администрации  муниципального образования «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район» Смоленской области, проект бюджета направляется в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районный Совет депутатов.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B63352-6E49-475C-83B5-5826BAA9EBC1}" type="parTrans" cxnId="{2047FA18-D232-48D8-B9A2-88B526AE2740}">
      <dgm:prSet/>
      <dgm:spPr/>
      <dgm:t>
        <a:bodyPr/>
        <a:lstStyle/>
        <a:p>
          <a:endParaRPr lang="ru-RU"/>
        </a:p>
      </dgm:t>
    </dgm:pt>
    <dgm:pt modelId="{259E231D-81EA-4BC0-A515-A687D53F6A84}" type="sibTrans" cxnId="{2047FA18-D232-48D8-B9A2-88B526AE2740}">
      <dgm:prSet/>
      <dgm:spPr/>
      <dgm:t>
        <a:bodyPr/>
        <a:lstStyle/>
        <a:p>
          <a:endParaRPr lang="ru-RU"/>
        </a:p>
      </dgm:t>
    </dgm:pt>
    <dgm:pt modelId="{3623C931-40DD-4D11-A63C-D37F6BDD816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BF71C1AF-9E0F-4241-A2D9-113D75DB2818}" type="parTrans" cxnId="{4A92E3AF-F740-4306-B525-00B3CC62ABCD}">
      <dgm:prSet/>
      <dgm:spPr/>
      <dgm:t>
        <a:bodyPr/>
        <a:lstStyle/>
        <a:p>
          <a:endParaRPr lang="ru-RU"/>
        </a:p>
      </dgm:t>
    </dgm:pt>
    <dgm:pt modelId="{5DFFEA3F-20B6-4CA4-9641-499AB09F00A8}" type="sibTrans" cxnId="{4A92E3AF-F740-4306-B525-00B3CC62ABCD}">
      <dgm:prSet/>
      <dgm:spPr/>
      <dgm:t>
        <a:bodyPr/>
        <a:lstStyle/>
        <a:p>
          <a:endParaRPr lang="ru-RU"/>
        </a:p>
      </dgm:t>
    </dgm:pt>
    <dgm:pt modelId="{3351BB5B-A752-4DC6-9118-EE856DCBB1FB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Рассмотрение проекта решения о бюджете. Проект решения о бюджете на очередной финансовый год и плановый период направляется депутатам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Кардымовского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районного Совета депутатов для рассмотрения не позднее 15 ноября текущего года. Проект решения о бюджете муниципального образования (вместе с документами) в обязательном порядке выносится на публичные слушания. Одновременно с рассмотрением проекта решения о бюджете рассматривается прогноз социально-экономического развития  муниципального образования.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67B22B-AA93-485D-B2F6-746239FCFEC6}" type="parTrans" cxnId="{98A53C1E-C7A6-4924-86F0-965594A08DC9}">
      <dgm:prSet/>
      <dgm:spPr/>
      <dgm:t>
        <a:bodyPr/>
        <a:lstStyle/>
        <a:p>
          <a:endParaRPr lang="ru-RU"/>
        </a:p>
      </dgm:t>
    </dgm:pt>
    <dgm:pt modelId="{E4BCDDEE-6D64-4B5B-A612-38805AAB6EEF}" type="sibTrans" cxnId="{98A53C1E-C7A6-4924-86F0-965594A08DC9}">
      <dgm:prSet/>
      <dgm:spPr/>
      <dgm:t>
        <a:bodyPr/>
        <a:lstStyle/>
        <a:p>
          <a:endParaRPr lang="ru-RU"/>
        </a:p>
      </dgm:t>
    </dgm:pt>
    <dgm:pt modelId="{06F673E8-31FE-45FD-A1AE-A11D18B63086}">
      <dgm:prSet phldrT="[Текст]"/>
      <dgm:spPr/>
      <dgm:t>
        <a:bodyPr/>
        <a:lstStyle/>
        <a:p>
          <a:endParaRPr lang="ru-RU" dirty="0"/>
        </a:p>
      </dgm:t>
    </dgm:pt>
    <dgm:pt modelId="{3292E9EF-EA4B-4244-82CC-154A99568BE4}" type="parTrans" cxnId="{6E246C3E-2940-42E7-B078-6C0974083B39}">
      <dgm:prSet/>
      <dgm:spPr/>
      <dgm:t>
        <a:bodyPr/>
        <a:lstStyle/>
        <a:p>
          <a:endParaRPr lang="ru-RU"/>
        </a:p>
      </dgm:t>
    </dgm:pt>
    <dgm:pt modelId="{AF06FDAF-2FF3-4DD1-ABCC-3EB9455AF19C}" type="sibTrans" cxnId="{6E246C3E-2940-42E7-B078-6C0974083B39}">
      <dgm:prSet/>
      <dgm:spPr/>
      <dgm:t>
        <a:bodyPr/>
        <a:lstStyle/>
        <a:p>
          <a:endParaRPr lang="ru-RU"/>
        </a:p>
      </dgm:t>
    </dgm:pt>
    <dgm:pt modelId="{3888FE50-70E7-4782-A675-2C2228DB0905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Утверждение решения о бюджете. Принятое 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Кардымовским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районным Советом депутатов решение о бюджете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на очередной финансовый год и плановый период направляется Главе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для подписания и опубликования в соответствии с Уставом  муниципального образования.</a:t>
          </a:r>
          <a:endParaRPr lang="ru-RU" sz="11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34D914F-4524-4FE7-A20C-C10466D3911C}" type="parTrans" cxnId="{3EF9AE73-F6B4-4FB2-A349-1E43A8FDA4C5}">
      <dgm:prSet/>
      <dgm:spPr/>
      <dgm:t>
        <a:bodyPr/>
        <a:lstStyle/>
        <a:p>
          <a:endParaRPr lang="ru-RU"/>
        </a:p>
      </dgm:t>
    </dgm:pt>
    <dgm:pt modelId="{A7D522DC-C203-4C15-BB1D-21C0E4A3BDF3}" type="sibTrans" cxnId="{3EF9AE73-F6B4-4FB2-A349-1E43A8FDA4C5}">
      <dgm:prSet/>
      <dgm:spPr/>
      <dgm:t>
        <a:bodyPr/>
        <a:lstStyle/>
        <a:p>
          <a:endParaRPr lang="ru-RU"/>
        </a:p>
      </dgm:t>
    </dgm:pt>
    <dgm:pt modelId="{165A5CFF-DA3E-4BC6-BA84-B02CFAD2066E}" type="pres">
      <dgm:prSet presAssocID="{85C814A1-53AF-4685-BE98-BBA14F2F7E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B72CC-371B-4B47-843A-FA2B455B7044}" type="pres">
      <dgm:prSet presAssocID="{75AAB3DF-8791-40E1-8232-889968CEF684}" presName="composite" presStyleCnt="0"/>
      <dgm:spPr/>
    </dgm:pt>
    <dgm:pt modelId="{8386C8B0-50B0-47A3-A1C3-A695BD240B48}" type="pres">
      <dgm:prSet presAssocID="{75AAB3DF-8791-40E1-8232-889968CEF6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29A42-AE62-402D-A5E8-534D379691E6}" type="pres">
      <dgm:prSet presAssocID="{75AAB3DF-8791-40E1-8232-889968CEF684}" presName="descendantText" presStyleLbl="alignAcc1" presStyleIdx="0" presStyleCnt="3" custScaleX="101077" custScaleY="10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EC50-D991-4ADF-979C-4D629CC14B44}" type="pres">
      <dgm:prSet presAssocID="{1042204C-9658-4457-AB77-E0E3EBD3827C}" presName="sp" presStyleCnt="0"/>
      <dgm:spPr/>
    </dgm:pt>
    <dgm:pt modelId="{96901C82-7009-4D98-9885-91CEF5F02D52}" type="pres">
      <dgm:prSet presAssocID="{3623C931-40DD-4D11-A63C-D37F6BDD816F}" presName="composite" presStyleCnt="0"/>
      <dgm:spPr/>
    </dgm:pt>
    <dgm:pt modelId="{E0A1E3D7-8D83-4001-AAF9-5447A0298387}" type="pres">
      <dgm:prSet presAssocID="{3623C931-40DD-4D11-A63C-D37F6BDD81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BABF-4243-4002-B281-B348CCDD890A}" type="pres">
      <dgm:prSet presAssocID="{3623C931-40DD-4D11-A63C-D37F6BDD816F}" presName="descendantText" presStyleLbl="alignAcc1" presStyleIdx="1" presStyleCnt="3" custScaleX="95930" custScaleY="1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FC62-05E9-4F8E-86A4-5F1D8F5357BA}" type="pres">
      <dgm:prSet presAssocID="{5DFFEA3F-20B6-4CA4-9641-499AB09F00A8}" presName="sp" presStyleCnt="0"/>
      <dgm:spPr/>
    </dgm:pt>
    <dgm:pt modelId="{6C0C1CE3-A50E-478D-8C7C-47C1EE4EC957}" type="pres">
      <dgm:prSet presAssocID="{06F673E8-31FE-45FD-A1AE-A11D18B63086}" presName="composite" presStyleCnt="0"/>
      <dgm:spPr/>
    </dgm:pt>
    <dgm:pt modelId="{9A8A69A1-6744-4B12-A72C-9D787CA2709D}" type="pres">
      <dgm:prSet presAssocID="{06F673E8-31FE-45FD-A1AE-A11D18B630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49F0-140C-445D-B84C-5BD0A2F2BCF1}" type="pres">
      <dgm:prSet presAssocID="{06F673E8-31FE-45FD-A1AE-A11D18B63086}" presName="descendantText" presStyleLbl="alignAcc1" presStyleIdx="2" presStyleCnt="3" custScaleX="98756" custScaleY="120680" custLinFactNeighborX="-1426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7FA18-D232-48D8-B9A2-88B526AE2740}" srcId="{75AAB3DF-8791-40E1-8232-889968CEF684}" destId="{CD05938B-B067-4882-9248-6D515E731D71}" srcOrd="0" destOrd="0" parTransId="{C7B63352-6E49-475C-83B5-5826BAA9EBC1}" sibTransId="{259E231D-81EA-4BC0-A515-A687D53F6A84}"/>
    <dgm:cxn modelId="{6E246C3E-2940-42E7-B078-6C0974083B39}" srcId="{85C814A1-53AF-4685-BE98-BBA14F2F7E99}" destId="{06F673E8-31FE-45FD-A1AE-A11D18B63086}" srcOrd="2" destOrd="0" parTransId="{3292E9EF-EA4B-4244-82CC-154A99568BE4}" sibTransId="{AF06FDAF-2FF3-4DD1-ABCC-3EB9455AF19C}"/>
    <dgm:cxn modelId="{98A53C1E-C7A6-4924-86F0-965594A08DC9}" srcId="{3623C931-40DD-4D11-A63C-D37F6BDD816F}" destId="{3351BB5B-A752-4DC6-9118-EE856DCBB1FB}" srcOrd="0" destOrd="0" parTransId="{0167B22B-AA93-485D-B2F6-746239FCFEC6}" sibTransId="{E4BCDDEE-6D64-4B5B-A612-38805AAB6EEF}"/>
    <dgm:cxn modelId="{4A92E3AF-F740-4306-B525-00B3CC62ABCD}" srcId="{85C814A1-53AF-4685-BE98-BBA14F2F7E99}" destId="{3623C931-40DD-4D11-A63C-D37F6BDD816F}" srcOrd="1" destOrd="0" parTransId="{BF71C1AF-9E0F-4241-A2D9-113D75DB2818}" sibTransId="{5DFFEA3F-20B6-4CA4-9641-499AB09F00A8}"/>
    <dgm:cxn modelId="{A3792A1A-661B-4D9F-B8AA-D4B0FB088EC7}" srcId="{85C814A1-53AF-4685-BE98-BBA14F2F7E99}" destId="{75AAB3DF-8791-40E1-8232-889968CEF684}" srcOrd="0" destOrd="0" parTransId="{C9548FDD-090A-4B4D-9F72-70981B10212D}" sibTransId="{1042204C-9658-4457-AB77-E0E3EBD3827C}"/>
    <dgm:cxn modelId="{CA2F53A2-F4D4-44C6-A828-FE8EE862C883}" type="presOf" srcId="{3623C931-40DD-4D11-A63C-D37F6BDD816F}" destId="{E0A1E3D7-8D83-4001-AAF9-5447A0298387}" srcOrd="0" destOrd="0" presId="urn:microsoft.com/office/officeart/2005/8/layout/chevron2"/>
    <dgm:cxn modelId="{C53282B2-14A6-4661-AE12-5DBDA3EE2B5E}" type="presOf" srcId="{3888FE50-70E7-4782-A675-2C2228DB0905}" destId="{CC5949F0-140C-445D-B84C-5BD0A2F2BCF1}" srcOrd="0" destOrd="0" presId="urn:microsoft.com/office/officeart/2005/8/layout/chevron2"/>
    <dgm:cxn modelId="{FAFA61C6-E9E7-4C27-9505-D1B02DE18DDD}" type="presOf" srcId="{06F673E8-31FE-45FD-A1AE-A11D18B63086}" destId="{9A8A69A1-6744-4B12-A72C-9D787CA2709D}" srcOrd="0" destOrd="0" presId="urn:microsoft.com/office/officeart/2005/8/layout/chevron2"/>
    <dgm:cxn modelId="{41111B04-7088-418E-B077-BF1C968D1070}" type="presOf" srcId="{CD05938B-B067-4882-9248-6D515E731D71}" destId="{70629A42-AE62-402D-A5E8-534D379691E6}" srcOrd="0" destOrd="0" presId="urn:microsoft.com/office/officeart/2005/8/layout/chevron2"/>
    <dgm:cxn modelId="{17A372E7-0DCA-4E37-950B-C6B1635A7B8C}" type="presOf" srcId="{75AAB3DF-8791-40E1-8232-889968CEF684}" destId="{8386C8B0-50B0-47A3-A1C3-A695BD240B48}" srcOrd="0" destOrd="0" presId="urn:microsoft.com/office/officeart/2005/8/layout/chevron2"/>
    <dgm:cxn modelId="{99556F36-A24A-4866-A974-E33507039611}" type="presOf" srcId="{85C814A1-53AF-4685-BE98-BBA14F2F7E99}" destId="{165A5CFF-DA3E-4BC6-BA84-B02CFAD2066E}" srcOrd="0" destOrd="0" presId="urn:microsoft.com/office/officeart/2005/8/layout/chevron2"/>
    <dgm:cxn modelId="{4E4029B6-CFBF-4379-A9E7-9128B5B24B20}" type="presOf" srcId="{3351BB5B-A752-4DC6-9118-EE856DCBB1FB}" destId="{98A3BABF-4243-4002-B281-B348CCDD890A}" srcOrd="0" destOrd="0" presId="urn:microsoft.com/office/officeart/2005/8/layout/chevron2"/>
    <dgm:cxn modelId="{3EF9AE73-F6B4-4FB2-A349-1E43A8FDA4C5}" srcId="{06F673E8-31FE-45FD-A1AE-A11D18B63086}" destId="{3888FE50-70E7-4782-A675-2C2228DB0905}" srcOrd="0" destOrd="0" parTransId="{534D914F-4524-4FE7-A20C-C10466D3911C}" sibTransId="{A7D522DC-C203-4C15-BB1D-21C0E4A3BDF3}"/>
    <dgm:cxn modelId="{59922D07-247F-4E4F-9F8A-277260A26E0E}" type="presParOf" srcId="{165A5CFF-DA3E-4BC6-BA84-B02CFAD2066E}" destId="{E00B72CC-371B-4B47-843A-FA2B455B7044}" srcOrd="0" destOrd="0" presId="urn:microsoft.com/office/officeart/2005/8/layout/chevron2"/>
    <dgm:cxn modelId="{3F4FF3AE-AC1C-4C21-A2EB-AF0733F8B0C2}" type="presParOf" srcId="{E00B72CC-371B-4B47-843A-FA2B455B7044}" destId="{8386C8B0-50B0-47A3-A1C3-A695BD240B48}" srcOrd="0" destOrd="0" presId="urn:microsoft.com/office/officeart/2005/8/layout/chevron2"/>
    <dgm:cxn modelId="{CE388A5E-889D-4B17-9600-D1F56D527176}" type="presParOf" srcId="{E00B72CC-371B-4B47-843A-FA2B455B7044}" destId="{70629A42-AE62-402D-A5E8-534D379691E6}" srcOrd="1" destOrd="0" presId="urn:microsoft.com/office/officeart/2005/8/layout/chevron2"/>
    <dgm:cxn modelId="{DFD2F853-8FAA-4B91-9CD7-D919D69073F3}" type="presParOf" srcId="{165A5CFF-DA3E-4BC6-BA84-B02CFAD2066E}" destId="{9F2DEC50-D991-4ADF-979C-4D629CC14B44}" srcOrd="1" destOrd="0" presId="urn:microsoft.com/office/officeart/2005/8/layout/chevron2"/>
    <dgm:cxn modelId="{FF344A8C-111E-482B-902F-4BD146CACABB}" type="presParOf" srcId="{165A5CFF-DA3E-4BC6-BA84-B02CFAD2066E}" destId="{96901C82-7009-4D98-9885-91CEF5F02D52}" srcOrd="2" destOrd="0" presId="urn:microsoft.com/office/officeart/2005/8/layout/chevron2"/>
    <dgm:cxn modelId="{418865CB-DABA-4FB7-9F34-22F0F309F3B5}" type="presParOf" srcId="{96901C82-7009-4D98-9885-91CEF5F02D52}" destId="{E0A1E3D7-8D83-4001-AAF9-5447A0298387}" srcOrd="0" destOrd="0" presId="urn:microsoft.com/office/officeart/2005/8/layout/chevron2"/>
    <dgm:cxn modelId="{0B1E5338-0DB0-49F4-A3F6-32E32720BC8C}" type="presParOf" srcId="{96901C82-7009-4D98-9885-91CEF5F02D52}" destId="{98A3BABF-4243-4002-B281-B348CCDD890A}" srcOrd="1" destOrd="0" presId="urn:microsoft.com/office/officeart/2005/8/layout/chevron2"/>
    <dgm:cxn modelId="{297588A8-371E-4ED4-886C-7E8EC7CCF97B}" type="presParOf" srcId="{165A5CFF-DA3E-4BC6-BA84-B02CFAD2066E}" destId="{1548FC62-05E9-4F8E-86A4-5F1D8F5357BA}" srcOrd="3" destOrd="0" presId="urn:microsoft.com/office/officeart/2005/8/layout/chevron2"/>
    <dgm:cxn modelId="{70229B3F-FD54-4762-9531-0CE547C00EC6}" type="presParOf" srcId="{165A5CFF-DA3E-4BC6-BA84-B02CFAD2066E}" destId="{6C0C1CE3-A50E-478D-8C7C-47C1EE4EC957}" srcOrd="4" destOrd="0" presId="urn:microsoft.com/office/officeart/2005/8/layout/chevron2"/>
    <dgm:cxn modelId="{38648395-CCC4-416D-B24D-3BB88F038094}" type="presParOf" srcId="{6C0C1CE3-A50E-478D-8C7C-47C1EE4EC957}" destId="{9A8A69A1-6744-4B12-A72C-9D787CA2709D}" srcOrd="0" destOrd="0" presId="urn:microsoft.com/office/officeart/2005/8/layout/chevron2"/>
    <dgm:cxn modelId="{D2D46C16-B240-4D59-A440-4F69DEF694EF}" type="presParOf" srcId="{6C0C1CE3-A50E-478D-8C7C-47C1EE4EC957}" destId="{CC5949F0-140C-445D-B84C-5BD0A2F2BC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E5A4-2287-4FCA-930A-D368F1FC760B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3A731-1471-4CA2-8F76-32476603F5E2}">
      <dgm:prSet phldrT="[Текст]" custT="1"/>
      <dgm:spPr/>
      <dgm:t>
        <a:bodyPr/>
        <a:lstStyle/>
        <a:p>
          <a:r>
            <a:rPr lang="ru-RU" sz="1350" b="1" i="1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350" b="1" i="1" dirty="0">
            <a:latin typeface="Arial" pitchFamily="34" charset="0"/>
            <a:cs typeface="Arial" pitchFamily="34" charset="0"/>
          </a:endParaRPr>
        </a:p>
      </dgm:t>
    </dgm:pt>
    <dgm:pt modelId="{7E010439-9861-4E79-A0DA-BBF38C4DEA94}" type="parTrans" cxnId="{2413F8CC-0195-46DA-994C-B4B419DA1CE5}">
      <dgm:prSet/>
      <dgm:spPr/>
      <dgm:t>
        <a:bodyPr/>
        <a:lstStyle/>
        <a:p>
          <a:endParaRPr lang="ru-RU"/>
        </a:p>
      </dgm:t>
    </dgm:pt>
    <dgm:pt modelId="{DD23A104-13B6-4CF6-9280-35D9A0754543}" type="sibTrans" cxnId="{2413F8CC-0195-46DA-994C-B4B419DA1CE5}">
      <dgm:prSet/>
      <dgm:spPr/>
      <dgm:t>
        <a:bodyPr/>
        <a:lstStyle/>
        <a:p>
          <a:endParaRPr lang="ru-RU"/>
        </a:p>
      </dgm:t>
    </dgm:pt>
    <dgm:pt modelId="{92AC96BA-89A1-4414-AF1A-1579EC74BB46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554A207-9EEF-49BC-BF90-BB49F7E1EA33}" type="parTrans" cxnId="{C61C309B-18D8-43AB-8E9D-0B0ACF71406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7FD123-BEBD-4A3A-97BF-8D9A5D570668}" type="sibTrans" cxnId="{C61C309B-18D8-43AB-8E9D-0B0ACF71406D}">
      <dgm:prSet/>
      <dgm:spPr/>
      <dgm:t>
        <a:bodyPr/>
        <a:lstStyle/>
        <a:p>
          <a:endParaRPr lang="ru-RU"/>
        </a:p>
      </dgm:t>
    </dgm:pt>
    <dgm:pt modelId="{EFAD35F4-221A-4E28-9787-F8E5C3312DB3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– межбюджетные трансферты,  предоставляемые для финансирования «переданных» другим публично-правовым образованиям полномочий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DC4E5C7-345C-4022-81C8-E696C12BA897}" type="parTrans" cxnId="{1EDF970A-F800-47CA-BF23-C2B3741B7D76}">
      <dgm:prSet/>
      <dgm:spPr/>
      <dgm:t>
        <a:bodyPr/>
        <a:lstStyle/>
        <a:p>
          <a:endParaRPr lang="ru-RU"/>
        </a:p>
      </dgm:t>
    </dgm:pt>
    <dgm:pt modelId="{E287A8BD-93FD-4194-8247-2C96D728DFD5}" type="sibTrans" cxnId="{1EDF970A-F800-47CA-BF23-C2B3741B7D76}">
      <dgm:prSet/>
      <dgm:spPr/>
      <dgm:t>
        <a:bodyPr/>
        <a:lstStyle/>
        <a:p>
          <a:endParaRPr lang="ru-RU"/>
        </a:p>
      </dgm:t>
    </dgm:pt>
    <dgm:pt modelId="{B87C0E98-EBFC-4861-8AA0-4182BCA9DE41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Иные межбюджетные трансферты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9A8F8EF0-4D0E-4F08-8031-2E847FB0B12C}" type="parTrans" cxnId="{EFD82632-47EB-4C42-8352-FEE47B83B28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F0049E-AFB3-4BC5-A5A7-C4533924A087}" type="sibTrans" cxnId="{EFD82632-47EB-4C42-8352-FEE47B83B28A}">
      <dgm:prSet/>
      <dgm:spPr/>
      <dgm:t>
        <a:bodyPr/>
        <a:lstStyle/>
        <a:p>
          <a:endParaRPr lang="ru-RU"/>
        </a:p>
      </dgm:t>
    </dgm:pt>
    <dgm:pt modelId="{43F0B49B-25ED-45BF-8BC1-5D533B061F9A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Субсидии – межбюджетные трансферты, предоставляемые на условиях долевого </a:t>
          </a:r>
          <a:r>
            <a:rPr lang="ru-RU" sz="1100" b="1" i="1" dirty="0" err="1" smtClean="0">
              <a:latin typeface="Arial" pitchFamily="34" charset="0"/>
              <a:cs typeface="Arial" pitchFamily="34" charset="0"/>
            </a:rPr>
            <a:t>софинасирования</a:t>
          </a:r>
          <a:r>
            <a:rPr lang="ru-RU" sz="1100" b="1" i="1" dirty="0" smtClean="0">
              <a:latin typeface="Arial" pitchFamily="34" charset="0"/>
              <a:cs typeface="Arial" pitchFamily="34" charset="0"/>
            </a:rPr>
            <a:t> расходов других бюджетов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BB55389A-DA48-421A-A955-37DB913A301A}" type="parTrans" cxnId="{3DD8F4D3-41CD-4715-A386-5D4F33E1E62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8BD8042-9D39-4F4C-A71B-26A9B74DAB99}" type="sibTrans" cxnId="{3DD8F4D3-41CD-4715-A386-5D4F33E1E620}">
      <dgm:prSet/>
      <dgm:spPr/>
      <dgm:t>
        <a:bodyPr/>
        <a:lstStyle/>
        <a:p>
          <a:endParaRPr lang="ru-RU"/>
        </a:p>
      </dgm:t>
    </dgm:pt>
    <dgm:pt modelId="{4497F905-8BE0-434F-8981-D56F8C2D77A3}">
      <dgm:prSet custFlipHor="1" custScaleX="3844" custRadScaleRad="109783" custRadScaleInc="-4548"/>
      <dgm:spPr/>
      <dgm:t>
        <a:bodyPr/>
        <a:lstStyle/>
        <a:p>
          <a:endParaRPr lang="ru-RU"/>
        </a:p>
      </dgm:t>
    </dgm:pt>
    <dgm:pt modelId="{F0BE7AE5-8F77-4121-8BDF-04D6FBDB8C9E}" type="parTrans" cxnId="{D769EA91-A7F8-4B72-90BC-22C8B0AD73DF}">
      <dgm:prSet custAng="12309648" custFlipVert="1" custFlipHor="1" custScaleX="139939" custScaleY="91466"/>
      <dgm:spPr/>
      <dgm:t>
        <a:bodyPr/>
        <a:lstStyle/>
        <a:p>
          <a:endParaRPr lang="ru-RU"/>
        </a:p>
      </dgm:t>
    </dgm:pt>
    <dgm:pt modelId="{A87C0658-E38B-4D79-B72F-B129089E5D52}" type="sibTrans" cxnId="{D769EA91-A7F8-4B72-90BC-22C8B0AD73DF}">
      <dgm:prSet/>
      <dgm:spPr/>
      <dgm:t>
        <a:bodyPr/>
        <a:lstStyle/>
        <a:p>
          <a:endParaRPr lang="ru-RU"/>
        </a:p>
      </dgm:t>
    </dgm:pt>
    <dgm:pt modelId="{94AD4CDB-882A-4A27-B4C5-3F06455CE566}">
      <dgm:prSet custScaleX="153910" custScaleY="87297"/>
      <dgm:spPr/>
      <dgm:t>
        <a:bodyPr/>
        <a:lstStyle/>
        <a:p>
          <a:endParaRPr lang="ru-RU"/>
        </a:p>
      </dgm:t>
    </dgm:pt>
    <dgm:pt modelId="{91E037AE-4DB2-4DE7-99CC-0E1366BCEDC1}" type="parTrans" cxnId="{7D5DC7E9-7E93-47FF-A49A-AE9834FFAF76}">
      <dgm:prSet/>
      <dgm:spPr/>
      <dgm:t>
        <a:bodyPr/>
        <a:lstStyle/>
        <a:p>
          <a:endParaRPr lang="ru-RU"/>
        </a:p>
      </dgm:t>
    </dgm:pt>
    <dgm:pt modelId="{422AD71F-2D9B-4575-B5BE-952CC50F5073}" type="sibTrans" cxnId="{7D5DC7E9-7E93-47FF-A49A-AE9834FFAF76}">
      <dgm:prSet/>
      <dgm:spPr/>
      <dgm:t>
        <a:bodyPr/>
        <a:lstStyle/>
        <a:p>
          <a:endParaRPr lang="ru-RU"/>
        </a:p>
      </dgm:t>
    </dgm:pt>
    <dgm:pt modelId="{26CEBF38-E3C3-475F-AA3C-CD1649232CDA}">
      <dgm:prSet custScaleX="153910" custScaleY="87297"/>
      <dgm:spPr/>
      <dgm:t>
        <a:bodyPr/>
        <a:lstStyle/>
        <a:p>
          <a:endParaRPr lang="ru-RU"/>
        </a:p>
      </dgm:t>
    </dgm:pt>
    <dgm:pt modelId="{B4F8882B-8EFA-44ED-98AA-B706A388F604}" type="parTrans" cxnId="{8D113F2E-33C8-4245-A0D2-821934121C9A}">
      <dgm:prSet/>
      <dgm:spPr/>
      <dgm:t>
        <a:bodyPr/>
        <a:lstStyle/>
        <a:p>
          <a:endParaRPr lang="ru-RU"/>
        </a:p>
      </dgm:t>
    </dgm:pt>
    <dgm:pt modelId="{A2701A05-C1BC-4C52-9FD9-80DB2B5636C8}" type="sibTrans" cxnId="{8D113F2E-33C8-4245-A0D2-821934121C9A}">
      <dgm:prSet/>
      <dgm:spPr/>
      <dgm:t>
        <a:bodyPr/>
        <a:lstStyle/>
        <a:p>
          <a:endParaRPr lang="ru-RU"/>
        </a:p>
      </dgm:t>
    </dgm:pt>
    <dgm:pt modelId="{118267F8-F8B8-4B35-8F86-601107E9F4FC}">
      <dgm:prSet custScaleX="357051" custScaleY="101307"/>
      <dgm:spPr/>
      <dgm:t>
        <a:bodyPr/>
        <a:lstStyle/>
        <a:p>
          <a:endParaRPr lang="ru-RU"/>
        </a:p>
      </dgm:t>
    </dgm:pt>
    <dgm:pt modelId="{67259CA8-E6E0-49DF-87FB-194FC62FF8BD}" type="parTrans" cxnId="{1B903D49-9DC3-40BF-B071-68E5FC69D37F}">
      <dgm:prSet/>
      <dgm:spPr/>
      <dgm:t>
        <a:bodyPr/>
        <a:lstStyle/>
        <a:p>
          <a:endParaRPr lang="ru-RU"/>
        </a:p>
      </dgm:t>
    </dgm:pt>
    <dgm:pt modelId="{157AECC4-2495-4107-B501-EE57533C4201}" type="sibTrans" cxnId="{1B903D49-9DC3-40BF-B071-68E5FC69D37F}">
      <dgm:prSet/>
      <dgm:spPr/>
      <dgm:t>
        <a:bodyPr/>
        <a:lstStyle/>
        <a:p>
          <a:endParaRPr lang="ru-RU"/>
        </a:p>
      </dgm:t>
    </dgm:pt>
    <dgm:pt modelId="{431E16CC-AF0D-4588-A694-3D108AD1EE8D}" type="pres">
      <dgm:prSet presAssocID="{8F37E5A4-2287-4FCA-930A-D368F1FC76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8436-E8C6-4462-BF84-CCABAF868036}" type="pres">
      <dgm:prSet presAssocID="{31B3A731-1471-4CA2-8F76-32476603F5E2}" presName="centerShape" presStyleLbl="node0" presStyleIdx="0" presStyleCnt="1" custScaleX="167875" custLinFactNeighborX="-765" custLinFactNeighborY="-185"/>
      <dgm:spPr/>
      <dgm:t>
        <a:bodyPr/>
        <a:lstStyle/>
        <a:p>
          <a:endParaRPr lang="ru-RU"/>
        </a:p>
      </dgm:t>
    </dgm:pt>
    <dgm:pt modelId="{6D3576C6-069C-4D9A-9AAF-38FC7E10C1F1}" type="pres">
      <dgm:prSet presAssocID="{E554A207-9EEF-49BC-BF90-BB49F7E1EA3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2AFF0CA-FFE1-40B9-8506-EA28EDB364F8}" type="pres">
      <dgm:prSet presAssocID="{E554A207-9EEF-49BC-BF90-BB49F7E1EA3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8CAE40-4AEC-4860-B1C7-F0CC2F2FDC82}" type="pres">
      <dgm:prSet presAssocID="{92AC96BA-89A1-4414-AF1A-1579EC74BB46}" presName="node" presStyleLbl="node1" presStyleIdx="0" presStyleCnt="4" custScaleX="315127" custScaleY="101307" custRadScaleRad="9543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AA63-C61E-4596-BB01-7D4E30124388}" type="pres">
      <dgm:prSet presAssocID="{2DC4E5C7-345C-4022-81C8-E696C12BA897}" presName="parTrans" presStyleLbl="sibTrans2D1" presStyleIdx="1" presStyleCnt="4" custLinFactX="47472" custLinFactNeighborX="100000" custLinFactNeighborY="-9238"/>
      <dgm:spPr/>
      <dgm:t>
        <a:bodyPr/>
        <a:lstStyle/>
        <a:p>
          <a:endParaRPr lang="ru-RU"/>
        </a:p>
      </dgm:t>
    </dgm:pt>
    <dgm:pt modelId="{A5EAADD0-AB55-430B-9C28-FA1344688A44}" type="pres">
      <dgm:prSet presAssocID="{2DC4E5C7-345C-4022-81C8-E696C12BA8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F0C7A3-057C-45E1-8526-AB01C546F0CB}" type="pres">
      <dgm:prSet presAssocID="{EFAD35F4-221A-4E28-9787-F8E5C3312DB3}" presName="node" presStyleLbl="node1" presStyleIdx="1" presStyleCnt="4" custScaleX="244194" custScaleY="115696" custRadScaleRad="157405" custRadScaleInc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0425-C675-4963-9F0C-D84F664CDD42}" type="pres">
      <dgm:prSet presAssocID="{9A8F8EF0-4D0E-4F08-8031-2E847FB0B12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B25346-5B68-4325-BB89-8783FF636A7C}" type="pres">
      <dgm:prSet presAssocID="{9A8F8EF0-4D0E-4F08-8031-2E847FB0B1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141AAA-E47C-4D63-BDE3-03D8E240AD5A}" type="pres">
      <dgm:prSet presAssocID="{B87C0E98-EBFC-4861-8AA0-4182BCA9DE41}" presName="node" presStyleLbl="node1" presStyleIdx="2" presStyleCnt="4" custScaleX="268372" custScaleY="113348" custRadScaleRad="89921" custRadScaleInc="-1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5930-832D-4BBE-B310-4E0C71AE0D4D}" type="pres">
      <dgm:prSet presAssocID="{BB55389A-DA48-421A-A955-37DB913A301A}" presName="parTrans" presStyleLbl="sibTrans2D1" presStyleIdx="3" presStyleCnt="4" custAng="10936272" custFlipVert="1" custFlipHor="1" custScaleX="395181" custScaleY="91466"/>
      <dgm:spPr/>
      <dgm:t>
        <a:bodyPr/>
        <a:lstStyle/>
        <a:p>
          <a:endParaRPr lang="ru-RU"/>
        </a:p>
      </dgm:t>
    </dgm:pt>
    <dgm:pt modelId="{A1E0772C-E2DA-48E1-81C4-24571C35ED74}" type="pres">
      <dgm:prSet presAssocID="{BB55389A-DA48-421A-A955-37DB913A30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9CFB040-6BF2-42F9-B29F-685514191EAB}" type="pres">
      <dgm:prSet presAssocID="{43F0B49B-25ED-45BF-8BC1-5D533B061F9A}" presName="node" presStyleLbl="node1" presStyleIdx="3" presStyleCnt="4" custFlipHor="1" custScaleX="242964" custScaleY="132249" custRadScaleRad="159277" custRadScaleInc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C309B-18D8-43AB-8E9D-0B0ACF71406D}" srcId="{31B3A731-1471-4CA2-8F76-32476603F5E2}" destId="{92AC96BA-89A1-4414-AF1A-1579EC74BB46}" srcOrd="0" destOrd="0" parTransId="{E554A207-9EEF-49BC-BF90-BB49F7E1EA33}" sibTransId="{8B7FD123-BEBD-4A3A-97BF-8D9A5D570668}"/>
    <dgm:cxn modelId="{A17E3F41-E80E-4E12-9085-ADFA5F02603A}" type="presOf" srcId="{EFAD35F4-221A-4E28-9787-F8E5C3312DB3}" destId="{C6F0C7A3-057C-45E1-8526-AB01C546F0CB}" srcOrd="0" destOrd="0" presId="urn:microsoft.com/office/officeart/2005/8/layout/radial5"/>
    <dgm:cxn modelId="{9B8B5C86-B6C0-491A-AE5C-19E69CE56450}" type="presOf" srcId="{E554A207-9EEF-49BC-BF90-BB49F7E1EA33}" destId="{6D3576C6-069C-4D9A-9AAF-38FC7E10C1F1}" srcOrd="0" destOrd="0" presId="urn:microsoft.com/office/officeart/2005/8/layout/radial5"/>
    <dgm:cxn modelId="{A3FD502B-4406-468F-B2A3-7D978C480A4C}" type="presOf" srcId="{B87C0E98-EBFC-4861-8AA0-4182BCA9DE41}" destId="{61141AAA-E47C-4D63-BDE3-03D8E240AD5A}" srcOrd="0" destOrd="0" presId="urn:microsoft.com/office/officeart/2005/8/layout/radial5"/>
    <dgm:cxn modelId="{3DD8F4D3-41CD-4715-A386-5D4F33E1E620}" srcId="{31B3A731-1471-4CA2-8F76-32476603F5E2}" destId="{43F0B49B-25ED-45BF-8BC1-5D533B061F9A}" srcOrd="3" destOrd="0" parTransId="{BB55389A-DA48-421A-A955-37DB913A301A}" sibTransId="{E8BD8042-9D39-4F4C-A71B-26A9B74DAB99}"/>
    <dgm:cxn modelId="{DF2C7E84-1795-483C-8BA5-8E5C7E637390}" type="presOf" srcId="{BB55389A-DA48-421A-A955-37DB913A301A}" destId="{A1E0772C-E2DA-48E1-81C4-24571C35ED74}" srcOrd="1" destOrd="0" presId="urn:microsoft.com/office/officeart/2005/8/layout/radial5"/>
    <dgm:cxn modelId="{1B903D49-9DC3-40BF-B071-68E5FC69D37F}" srcId="{8F37E5A4-2287-4FCA-930A-D368F1FC760B}" destId="{118267F8-F8B8-4B35-8F86-601107E9F4FC}" srcOrd="4" destOrd="0" parTransId="{67259CA8-E6E0-49DF-87FB-194FC62FF8BD}" sibTransId="{157AECC4-2495-4107-B501-EE57533C4201}"/>
    <dgm:cxn modelId="{BA2D86B8-92DD-43D0-9CFA-8545EC4DA9C0}" type="presOf" srcId="{BB55389A-DA48-421A-A955-37DB913A301A}" destId="{629C5930-832D-4BBE-B310-4E0C71AE0D4D}" srcOrd="0" destOrd="0" presId="urn:microsoft.com/office/officeart/2005/8/layout/radial5"/>
    <dgm:cxn modelId="{DDE03529-72D9-450E-8055-2DAF69E20BB3}" type="presOf" srcId="{43F0B49B-25ED-45BF-8BC1-5D533B061F9A}" destId="{49CFB040-6BF2-42F9-B29F-685514191EAB}" srcOrd="0" destOrd="0" presId="urn:microsoft.com/office/officeart/2005/8/layout/radial5"/>
    <dgm:cxn modelId="{40CC86DA-EC1B-4B59-95B7-E370C3C10C0F}" type="presOf" srcId="{2DC4E5C7-345C-4022-81C8-E696C12BA897}" destId="{A5EAADD0-AB55-430B-9C28-FA1344688A44}" srcOrd="1" destOrd="0" presId="urn:microsoft.com/office/officeart/2005/8/layout/radial5"/>
    <dgm:cxn modelId="{D7216D41-EFCB-4964-99A7-5B396BD15528}" type="presOf" srcId="{2DC4E5C7-345C-4022-81C8-E696C12BA897}" destId="{F80AAA63-C61E-4596-BB01-7D4E30124388}" srcOrd="0" destOrd="0" presId="urn:microsoft.com/office/officeart/2005/8/layout/radial5"/>
    <dgm:cxn modelId="{EFD82632-47EB-4C42-8352-FEE47B83B28A}" srcId="{31B3A731-1471-4CA2-8F76-32476603F5E2}" destId="{B87C0E98-EBFC-4861-8AA0-4182BCA9DE41}" srcOrd="2" destOrd="0" parTransId="{9A8F8EF0-4D0E-4F08-8031-2E847FB0B12C}" sibTransId="{6AF0049E-AFB3-4BC5-A5A7-C4533924A087}"/>
    <dgm:cxn modelId="{4F748658-C724-4448-93F1-F6F09340798E}" type="presOf" srcId="{9A8F8EF0-4D0E-4F08-8031-2E847FB0B12C}" destId="{6EB25346-5B68-4325-BB89-8783FF636A7C}" srcOrd="1" destOrd="0" presId="urn:microsoft.com/office/officeart/2005/8/layout/radial5"/>
    <dgm:cxn modelId="{D769EA91-A7F8-4B72-90BC-22C8B0AD73DF}" srcId="{8F37E5A4-2287-4FCA-930A-D368F1FC760B}" destId="{4497F905-8BE0-434F-8981-D56F8C2D77A3}" srcOrd="1" destOrd="0" parTransId="{F0BE7AE5-8F77-4121-8BDF-04D6FBDB8C9E}" sibTransId="{A87C0658-E38B-4D79-B72F-B129089E5D52}"/>
    <dgm:cxn modelId="{1EDF970A-F800-47CA-BF23-C2B3741B7D76}" srcId="{31B3A731-1471-4CA2-8F76-32476603F5E2}" destId="{EFAD35F4-221A-4E28-9787-F8E5C3312DB3}" srcOrd="1" destOrd="0" parTransId="{2DC4E5C7-345C-4022-81C8-E696C12BA897}" sibTransId="{E287A8BD-93FD-4194-8247-2C96D728DFD5}"/>
    <dgm:cxn modelId="{E77CC64B-E9D0-4905-911A-468697FC9DC3}" type="presOf" srcId="{8F37E5A4-2287-4FCA-930A-D368F1FC760B}" destId="{431E16CC-AF0D-4588-A694-3D108AD1EE8D}" srcOrd="0" destOrd="0" presId="urn:microsoft.com/office/officeart/2005/8/layout/radial5"/>
    <dgm:cxn modelId="{496EF865-036E-4BFF-B907-73BF6FA21BCB}" type="presOf" srcId="{9A8F8EF0-4D0E-4F08-8031-2E847FB0B12C}" destId="{0B640425-C675-4963-9F0C-D84F664CDD42}" srcOrd="0" destOrd="0" presId="urn:microsoft.com/office/officeart/2005/8/layout/radial5"/>
    <dgm:cxn modelId="{7D5DC7E9-7E93-47FF-A49A-AE9834FFAF76}" srcId="{8F37E5A4-2287-4FCA-930A-D368F1FC760B}" destId="{94AD4CDB-882A-4A27-B4C5-3F06455CE566}" srcOrd="2" destOrd="0" parTransId="{91E037AE-4DB2-4DE7-99CC-0E1366BCEDC1}" sibTransId="{422AD71F-2D9B-4575-B5BE-952CC50F5073}"/>
    <dgm:cxn modelId="{080E7315-0B70-4DF1-930B-F9392E3CABC2}" type="presOf" srcId="{31B3A731-1471-4CA2-8F76-32476603F5E2}" destId="{DC388436-E8C6-4462-BF84-CCABAF868036}" srcOrd="0" destOrd="0" presId="urn:microsoft.com/office/officeart/2005/8/layout/radial5"/>
    <dgm:cxn modelId="{2413F8CC-0195-46DA-994C-B4B419DA1CE5}" srcId="{8F37E5A4-2287-4FCA-930A-D368F1FC760B}" destId="{31B3A731-1471-4CA2-8F76-32476603F5E2}" srcOrd="0" destOrd="0" parTransId="{7E010439-9861-4E79-A0DA-BBF38C4DEA94}" sibTransId="{DD23A104-13B6-4CF6-9280-35D9A0754543}"/>
    <dgm:cxn modelId="{8636A2B4-ABEE-4D8E-8178-D8A1E35B081D}" type="presOf" srcId="{92AC96BA-89A1-4414-AF1A-1579EC74BB46}" destId="{E68CAE40-4AEC-4860-B1C7-F0CC2F2FDC82}" srcOrd="0" destOrd="0" presId="urn:microsoft.com/office/officeart/2005/8/layout/radial5"/>
    <dgm:cxn modelId="{5FA479DD-2623-489E-8134-5234E9EF0EC1}" type="presOf" srcId="{E554A207-9EEF-49BC-BF90-BB49F7E1EA33}" destId="{F2AFF0CA-FFE1-40B9-8506-EA28EDB364F8}" srcOrd="1" destOrd="0" presId="urn:microsoft.com/office/officeart/2005/8/layout/radial5"/>
    <dgm:cxn modelId="{8D113F2E-33C8-4245-A0D2-821934121C9A}" srcId="{8F37E5A4-2287-4FCA-930A-D368F1FC760B}" destId="{26CEBF38-E3C3-475F-AA3C-CD1649232CDA}" srcOrd="3" destOrd="0" parTransId="{B4F8882B-8EFA-44ED-98AA-B706A388F604}" sibTransId="{A2701A05-C1BC-4C52-9FD9-80DB2B5636C8}"/>
    <dgm:cxn modelId="{7544E396-7A8F-47DF-A76E-C9C6CA5D6F70}" type="presParOf" srcId="{431E16CC-AF0D-4588-A694-3D108AD1EE8D}" destId="{DC388436-E8C6-4462-BF84-CCABAF868036}" srcOrd="0" destOrd="0" presId="urn:microsoft.com/office/officeart/2005/8/layout/radial5"/>
    <dgm:cxn modelId="{4B168263-1B2A-47C2-91C1-1306B00A50D5}" type="presParOf" srcId="{431E16CC-AF0D-4588-A694-3D108AD1EE8D}" destId="{6D3576C6-069C-4D9A-9AAF-38FC7E10C1F1}" srcOrd="1" destOrd="0" presId="urn:microsoft.com/office/officeart/2005/8/layout/radial5"/>
    <dgm:cxn modelId="{E1D84DF6-5D95-4CAD-97BB-5B441B3792BD}" type="presParOf" srcId="{6D3576C6-069C-4D9A-9AAF-38FC7E10C1F1}" destId="{F2AFF0CA-FFE1-40B9-8506-EA28EDB364F8}" srcOrd="0" destOrd="0" presId="urn:microsoft.com/office/officeart/2005/8/layout/radial5"/>
    <dgm:cxn modelId="{CB8618AB-EB01-4337-B97D-790FEE95DEB4}" type="presParOf" srcId="{431E16CC-AF0D-4588-A694-3D108AD1EE8D}" destId="{E68CAE40-4AEC-4860-B1C7-F0CC2F2FDC82}" srcOrd="2" destOrd="0" presId="urn:microsoft.com/office/officeart/2005/8/layout/radial5"/>
    <dgm:cxn modelId="{996F6642-05C0-4A7E-96AD-A89F57A78A93}" type="presParOf" srcId="{431E16CC-AF0D-4588-A694-3D108AD1EE8D}" destId="{F80AAA63-C61E-4596-BB01-7D4E30124388}" srcOrd="3" destOrd="0" presId="urn:microsoft.com/office/officeart/2005/8/layout/radial5"/>
    <dgm:cxn modelId="{C808451B-AB1E-4D71-B72F-07B7ECEAE881}" type="presParOf" srcId="{F80AAA63-C61E-4596-BB01-7D4E30124388}" destId="{A5EAADD0-AB55-430B-9C28-FA1344688A44}" srcOrd="0" destOrd="0" presId="urn:microsoft.com/office/officeart/2005/8/layout/radial5"/>
    <dgm:cxn modelId="{FC236915-3E9A-4D9D-B880-CF6A9C2F51A7}" type="presParOf" srcId="{431E16CC-AF0D-4588-A694-3D108AD1EE8D}" destId="{C6F0C7A3-057C-45E1-8526-AB01C546F0CB}" srcOrd="4" destOrd="0" presId="urn:microsoft.com/office/officeart/2005/8/layout/radial5"/>
    <dgm:cxn modelId="{63EA286E-EA7A-44BF-9FF2-A06A73370B0E}" type="presParOf" srcId="{431E16CC-AF0D-4588-A694-3D108AD1EE8D}" destId="{0B640425-C675-4963-9F0C-D84F664CDD42}" srcOrd="5" destOrd="0" presId="urn:microsoft.com/office/officeart/2005/8/layout/radial5"/>
    <dgm:cxn modelId="{5855EEA1-69DD-4AC6-84C1-998B07CBCD0C}" type="presParOf" srcId="{0B640425-C675-4963-9F0C-D84F664CDD42}" destId="{6EB25346-5B68-4325-BB89-8783FF636A7C}" srcOrd="0" destOrd="0" presId="urn:microsoft.com/office/officeart/2005/8/layout/radial5"/>
    <dgm:cxn modelId="{0792AD99-F9D7-4D53-9B98-72CC470B837B}" type="presParOf" srcId="{431E16CC-AF0D-4588-A694-3D108AD1EE8D}" destId="{61141AAA-E47C-4D63-BDE3-03D8E240AD5A}" srcOrd="6" destOrd="0" presId="urn:microsoft.com/office/officeart/2005/8/layout/radial5"/>
    <dgm:cxn modelId="{A235856C-81A4-43CD-8AF6-2201202142CB}" type="presParOf" srcId="{431E16CC-AF0D-4588-A694-3D108AD1EE8D}" destId="{629C5930-832D-4BBE-B310-4E0C71AE0D4D}" srcOrd="7" destOrd="0" presId="urn:microsoft.com/office/officeart/2005/8/layout/radial5"/>
    <dgm:cxn modelId="{06EAFB9E-1AB4-4B2D-997C-D52166D467AA}" type="presParOf" srcId="{629C5930-832D-4BBE-B310-4E0C71AE0D4D}" destId="{A1E0772C-E2DA-48E1-81C4-24571C35ED74}" srcOrd="0" destOrd="0" presId="urn:microsoft.com/office/officeart/2005/8/layout/radial5"/>
    <dgm:cxn modelId="{87609BB3-EC9B-404C-8F78-6ABE120AD6F3}" type="presParOf" srcId="{431E16CC-AF0D-4588-A694-3D108AD1EE8D}" destId="{49CFB040-6BF2-42F9-B29F-685514191EAB}" srcOrd="8" destOrd="0" presId="urn:microsoft.com/office/officeart/2005/8/layout/radial5"/>
  </dgm:cxnLst>
  <dgm:bg/>
  <dgm:whole>
    <a:ln w="57150">
      <a:solidFill>
        <a:srgbClr val="0070C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224 370,5</a:t>
          </a:r>
          <a:endParaRPr lang="ru-RU" sz="1600" b="1" i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172 </a:t>
          </a:r>
          <a:r>
            <a:rPr lang="ru-RU" sz="16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934,6</a:t>
          </a:r>
          <a:endParaRPr lang="ru-RU" sz="16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 custScaleY="94203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68E7E-FA93-4124-A7A7-72FAB8BC66EE}" type="presOf" srcId="{34DBB0A6-E4DC-472E-B456-9E5FE71DAABF}" destId="{7B7820CB-737E-464D-B6AE-480E8920BCAE}" srcOrd="0" destOrd="0" presId="urn:microsoft.com/office/officeart/2005/8/layout/venn2"/>
    <dgm:cxn modelId="{54593AA8-E0A9-4EC9-AB3D-DC4E2652AB29}" type="presOf" srcId="{1CCF472D-3237-485C-B85B-0567E2CE235C}" destId="{4908B945-5911-4586-81EA-87225BDF2194}" srcOrd="0" destOrd="0" presId="urn:microsoft.com/office/officeart/2005/8/layout/venn2"/>
    <dgm:cxn modelId="{3C37A432-8039-41C6-A803-52E25A8DEDDC}" type="presOf" srcId="{1CCF472D-3237-485C-B85B-0567E2CE235C}" destId="{4EA1A9BB-4615-4000-89D9-43F4883785CD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A1C315B0-6063-4281-AC4A-414060D6D20E}" type="presOf" srcId="{BD4F0059-7253-4A3C-94B8-C8BE64B1C99B}" destId="{410266A8-5C1A-4ECE-9924-4F4BE973F2A3}" srcOrd="0" destOrd="0" presId="urn:microsoft.com/office/officeart/2005/8/layout/venn2"/>
    <dgm:cxn modelId="{30DDD75D-7E74-4138-93E9-D21F1372A63F}" type="presOf" srcId="{34DBB0A6-E4DC-472E-B456-9E5FE71DAABF}" destId="{998B29B6-C091-4370-827D-BD6F6089FB50}" srcOrd="1" destOrd="0" presId="urn:microsoft.com/office/officeart/2005/8/layout/venn2"/>
    <dgm:cxn modelId="{E588DCAA-7B1F-4D34-AC0B-0C4523FC9AD5}" type="presParOf" srcId="{410266A8-5C1A-4ECE-9924-4F4BE973F2A3}" destId="{08607D28-A2BC-4B84-BC91-15F58821EBA6}" srcOrd="0" destOrd="0" presId="urn:microsoft.com/office/officeart/2005/8/layout/venn2"/>
    <dgm:cxn modelId="{8A49A07C-6304-4C1E-81CF-CFAA8464159F}" type="presParOf" srcId="{08607D28-A2BC-4B84-BC91-15F58821EBA6}" destId="{4908B945-5911-4586-81EA-87225BDF2194}" srcOrd="0" destOrd="0" presId="urn:microsoft.com/office/officeart/2005/8/layout/venn2"/>
    <dgm:cxn modelId="{701FF3CD-6860-4830-9049-4064F70C0582}" type="presParOf" srcId="{08607D28-A2BC-4B84-BC91-15F58821EBA6}" destId="{4EA1A9BB-4615-4000-89D9-43F4883785CD}" srcOrd="1" destOrd="0" presId="urn:microsoft.com/office/officeart/2005/8/layout/venn2"/>
    <dgm:cxn modelId="{DDFECF5E-02FB-495E-AFF2-73C3373CDAA3}" type="presParOf" srcId="{410266A8-5C1A-4ECE-9924-4F4BE973F2A3}" destId="{22BA4616-00B5-4B8F-B3C8-29CE5DEBC546}" srcOrd="1" destOrd="0" presId="urn:microsoft.com/office/officeart/2005/8/layout/venn2"/>
    <dgm:cxn modelId="{50011D8E-1A7F-4819-95DD-B4370F9AD4DA}" type="presParOf" srcId="{22BA4616-00B5-4B8F-B3C8-29CE5DEBC546}" destId="{7B7820CB-737E-464D-B6AE-480E8920BCAE}" srcOrd="0" destOrd="0" presId="urn:microsoft.com/office/officeart/2005/8/layout/venn2"/>
    <dgm:cxn modelId="{2C25F20F-341D-4CB2-909B-7FBA3FB14D19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Совершенствование организации питания в общеобразовательных учреждениях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Организация оздоровительной кампании детей в каникулярное время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мероприятий с различными категориями молодежи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Трудовая занятость молодежи в возрасте от 14 до 18 лет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C238B54-269B-4673-B6EA-11955E51CF7D}">
      <dgm:prSet phldrT="[Текст]"/>
      <dgm:spPr/>
      <dgm:t>
        <a:bodyPr/>
        <a:lstStyle/>
        <a:p>
          <a:r>
            <a:rPr lang="ru-RU" b="1" i="1" dirty="0" smtClean="0">
              <a:latin typeface="Arial" pitchFamily="34" charset="0"/>
              <a:cs typeface="Arial" pitchFamily="34" charset="0"/>
            </a:rPr>
            <a:t>Реконструкция здания плавательного бассейна</a:t>
          </a:r>
          <a:endParaRPr lang="ru-RU" b="1" i="1" dirty="0">
            <a:latin typeface="Arial" pitchFamily="34" charset="0"/>
            <a:cs typeface="Arial" pitchFamily="34" charset="0"/>
          </a:endParaRPr>
        </a:p>
      </dgm:t>
    </dgm:pt>
    <dgm:pt modelId="{9B2C2CBC-77C5-4D41-826C-9D76F4620378}" type="parTrans" cxnId="{9C699CF5-80F6-415D-9374-EB87635626DF}">
      <dgm:prSet/>
      <dgm:spPr/>
      <dgm:t>
        <a:bodyPr/>
        <a:lstStyle/>
        <a:p>
          <a:endParaRPr lang="ru-RU"/>
        </a:p>
      </dgm:t>
    </dgm:pt>
    <dgm:pt modelId="{838620A9-CFF3-40E8-99E0-C7E1B08EFC80}" type="sibTrans" cxnId="{9C699CF5-80F6-415D-9374-EB87635626DF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6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6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6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6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6">
        <dgm:presLayoutVars>
          <dgm:bulletEnabled val="1"/>
        </dgm:presLayoutVars>
      </dgm:prSet>
      <dgm:spPr/>
    </dgm:pt>
    <dgm:pt modelId="{A324C24F-5264-4466-9738-6D96D5FFFB71}" type="pres">
      <dgm:prSet presAssocID="{E42929E3-7DBD-41FA-8912-44B4671B07D1}" presName="spaceBetweenRectangles" presStyleCnt="0"/>
      <dgm:spPr/>
    </dgm:pt>
    <dgm:pt modelId="{DD63B713-0327-4C54-A350-6664E30B2BD9}" type="pres">
      <dgm:prSet presAssocID="{0C238B54-269B-4673-B6EA-11955E51CF7D}" presName="parentLin" presStyleCnt="0"/>
      <dgm:spPr/>
    </dgm:pt>
    <dgm:pt modelId="{ADB3D55E-C0C7-459F-B4BC-314DCB5B371D}" type="pres">
      <dgm:prSet presAssocID="{0C238B54-269B-4673-B6EA-11955E51CF7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2A903E-0864-40EA-A3B7-1A64C20829AB}" type="pres">
      <dgm:prSet presAssocID="{0C238B54-269B-4673-B6EA-11955E51CF7D}" presName="parentText" presStyleLbl="node1" presStyleIdx="5" presStyleCnt="6" custScaleY="106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F771-C29B-4793-8B1A-C195D7D2B6AC}" type="pres">
      <dgm:prSet presAssocID="{0C238B54-269B-4673-B6EA-11955E51CF7D}" presName="negativeSpace" presStyleCnt="0"/>
      <dgm:spPr/>
    </dgm:pt>
    <dgm:pt modelId="{79B93E4E-9288-4981-9AEE-51977FA80D26}" type="pres">
      <dgm:prSet presAssocID="{0C238B54-269B-4673-B6EA-11955E51CF7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F1C0A135-5293-403E-A42B-9368558B106B}" type="presOf" srcId="{8B72B93F-48B1-4C30-B40C-28D2730DCD0B}" destId="{1F6727D9-B9F6-46B9-A7DB-5166B9529860}" srcOrd="1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9760C844-BAA1-436A-8F58-E0797063363D}" type="presOf" srcId="{47FFCC05-ACDD-46B1-92BC-05A3BA8B883C}" destId="{141F43C2-747E-4A0D-9B84-C9B1792718DB}" srcOrd="1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9C699CF5-80F6-415D-9374-EB87635626DF}" srcId="{81D8FD93-BA8A-4BAE-8CCC-3BDAC31E258E}" destId="{0C238B54-269B-4673-B6EA-11955E51CF7D}" srcOrd="5" destOrd="0" parTransId="{9B2C2CBC-77C5-4D41-826C-9D76F4620378}" sibTransId="{838620A9-CFF3-40E8-99E0-C7E1B08EFC80}"/>
    <dgm:cxn modelId="{E986DB1F-FAF5-45FD-B68F-D8A9A1780026}" type="presOf" srcId="{8B72B93F-48B1-4C30-B40C-28D2730DCD0B}" destId="{610FA2DD-4D04-43B9-B34A-0963EC21BD78}" srcOrd="0" destOrd="0" presId="urn:microsoft.com/office/officeart/2005/8/layout/list1"/>
    <dgm:cxn modelId="{1A2FC04E-BFAD-4F0F-9AC2-F5645AB8FCAB}" type="presOf" srcId="{095E3266-1029-451B-886C-5F10678C269A}" destId="{172D7A7D-6A7E-4EAE-BB9E-E14398ED91B8}" srcOrd="0" destOrd="0" presId="urn:microsoft.com/office/officeart/2005/8/layout/list1"/>
    <dgm:cxn modelId="{62A04498-805C-4262-9F55-8FF348AC5D9F}" type="presOf" srcId="{04D3F01C-27A9-4E59-A03D-18F7E84AB15D}" destId="{B8CEC275-49BE-461F-961A-05F2F8C10E1E}" srcOrd="0" destOrd="0" presId="urn:microsoft.com/office/officeart/2005/8/layout/list1"/>
    <dgm:cxn modelId="{3B06912A-45FB-40A1-B211-9B3ABD9B4A20}" type="presOf" srcId="{81D8FD93-BA8A-4BAE-8CCC-3BDAC31E258E}" destId="{01A7A3C6-BC20-4FAC-AF82-B400E90472B2}" srcOrd="0" destOrd="0" presId="urn:microsoft.com/office/officeart/2005/8/layout/list1"/>
    <dgm:cxn modelId="{692B7F9E-98D3-497E-ACCB-965341ECDCDF}" type="presOf" srcId="{0C238B54-269B-4673-B6EA-11955E51CF7D}" destId="{ADB3D55E-C0C7-459F-B4BC-314DCB5B371D}" srcOrd="0" destOrd="0" presId="urn:microsoft.com/office/officeart/2005/8/layout/list1"/>
    <dgm:cxn modelId="{35B47722-CD51-4E9F-B176-8E9C8BD9915A}" type="presOf" srcId="{04D3F01C-27A9-4E59-A03D-18F7E84AB15D}" destId="{568F66BE-0FC4-4144-AB24-A3D536B10F60}" srcOrd="1" destOrd="0" presId="urn:microsoft.com/office/officeart/2005/8/layout/list1"/>
    <dgm:cxn modelId="{2A43EEE8-81CB-4AF6-AEAB-7928C3FDD1C9}" type="presOf" srcId="{095E3266-1029-451B-886C-5F10678C269A}" destId="{0DB05856-D7B9-4AF6-8956-EE8941BE723B}" srcOrd="1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8F2FCFBA-CF5E-4841-955F-4A248371C149}" type="presOf" srcId="{4B022C51-74A3-4566-8860-217F5110278C}" destId="{59B5B723-F808-4103-9CCF-C3C88B101E00}" srcOrd="0" destOrd="0" presId="urn:microsoft.com/office/officeart/2005/8/layout/list1"/>
    <dgm:cxn modelId="{E40149B3-194A-4711-8423-5876BF0569C2}" type="presOf" srcId="{0C238B54-269B-4673-B6EA-11955E51CF7D}" destId="{AF2A903E-0864-40EA-A3B7-1A64C20829AB}" srcOrd="1" destOrd="0" presId="urn:microsoft.com/office/officeart/2005/8/layout/list1"/>
    <dgm:cxn modelId="{F9A86536-36E3-426F-ADA1-2D301EFD4067}" type="presOf" srcId="{47FFCC05-ACDD-46B1-92BC-05A3BA8B883C}" destId="{120FD5B1-C497-4CCA-9E4C-6FBF229570F5}" srcOrd="0" destOrd="0" presId="urn:microsoft.com/office/officeart/2005/8/layout/list1"/>
    <dgm:cxn modelId="{13D447C3-BC5E-4835-9746-B0671BE58A0C}" type="presOf" srcId="{4B022C51-74A3-4566-8860-217F5110278C}" destId="{2C6CAA7F-46B8-488D-952A-1288036D7A21}" srcOrd="1" destOrd="0" presId="urn:microsoft.com/office/officeart/2005/8/layout/list1"/>
    <dgm:cxn modelId="{7813CE15-D878-416A-A213-FAFB402EBB21}" type="presParOf" srcId="{01A7A3C6-BC20-4FAC-AF82-B400E90472B2}" destId="{85561F6A-0B29-440F-9A75-C246095748A3}" srcOrd="0" destOrd="0" presId="urn:microsoft.com/office/officeart/2005/8/layout/list1"/>
    <dgm:cxn modelId="{7389529D-C08C-4884-9DF7-6030E23E0F46}" type="presParOf" srcId="{85561F6A-0B29-440F-9A75-C246095748A3}" destId="{120FD5B1-C497-4CCA-9E4C-6FBF229570F5}" srcOrd="0" destOrd="0" presId="urn:microsoft.com/office/officeart/2005/8/layout/list1"/>
    <dgm:cxn modelId="{213692DE-0E00-455E-925C-439050E0189F}" type="presParOf" srcId="{85561F6A-0B29-440F-9A75-C246095748A3}" destId="{141F43C2-747E-4A0D-9B84-C9B1792718DB}" srcOrd="1" destOrd="0" presId="urn:microsoft.com/office/officeart/2005/8/layout/list1"/>
    <dgm:cxn modelId="{0ED26EC1-AB70-4816-879B-5F445F03A597}" type="presParOf" srcId="{01A7A3C6-BC20-4FAC-AF82-B400E90472B2}" destId="{28DB0000-8E25-48DE-A3F1-4993BDC0C6D2}" srcOrd="1" destOrd="0" presId="urn:microsoft.com/office/officeart/2005/8/layout/list1"/>
    <dgm:cxn modelId="{30418C3E-CA97-402F-88AA-1F88D21F4421}" type="presParOf" srcId="{01A7A3C6-BC20-4FAC-AF82-B400E90472B2}" destId="{3172D18E-CDBC-47A1-BA9A-F2DB2F2AA2CF}" srcOrd="2" destOrd="0" presId="urn:microsoft.com/office/officeart/2005/8/layout/list1"/>
    <dgm:cxn modelId="{1A5E6FB9-8DC7-4220-91CD-BE6BC5CB89C3}" type="presParOf" srcId="{01A7A3C6-BC20-4FAC-AF82-B400E90472B2}" destId="{9262593B-51D4-40A3-AC79-EA84DFFAC3E0}" srcOrd="3" destOrd="0" presId="urn:microsoft.com/office/officeart/2005/8/layout/list1"/>
    <dgm:cxn modelId="{216D2E22-0FF8-42F6-A245-F0E99979BDB9}" type="presParOf" srcId="{01A7A3C6-BC20-4FAC-AF82-B400E90472B2}" destId="{0C903259-B8B0-4AC5-BF45-92435E610344}" srcOrd="4" destOrd="0" presId="urn:microsoft.com/office/officeart/2005/8/layout/list1"/>
    <dgm:cxn modelId="{8BC61B80-8365-4047-9CA9-BBBA0E29C5C9}" type="presParOf" srcId="{0C903259-B8B0-4AC5-BF45-92435E610344}" destId="{59B5B723-F808-4103-9CCF-C3C88B101E00}" srcOrd="0" destOrd="0" presId="urn:microsoft.com/office/officeart/2005/8/layout/list1"/>
    <dgm:cxn modelId="{ECB295BD-C252-4035-B44F-7B69E712919C}" type="presParOf" srcId="{0C903259-B8B0-4AC5-BF45-92435E610344}" destId="{2C6CAA7F-46B8-488D-952A-1288036D7A21}" srcOrd="1" destOrd="0" presId="urn:microsoft.com/office/officeart/2005/8/layout/list1"/>
    <dgm:cxn modelId="{105E3425-2221-4A97-B623-DEB075EDBCD5}" type="presParOf" srcId="{01A7A3C6-BC20-4FAC-AF82-B400E90472B2}" destId="{A2FFFDE0-093F-4268-8D7E-D79C7A00EEA4}" srcOrd="5" destOrd="0" presId="urn:microsoft.com/office/officeart/2005/8/layout/list1"/>
    <dgm:cxn modelId="{C96ABC4E-AD84-409D-9EC5-D4B05CF159FB}" type="presParOf" srcId="{01A7A3C6-BC20-4FAC-AF82-B400E90472B2}" destId="{160F027C-3E95-4B94-AD1A-5E0D6A3B2C29}" srcOrd="6" destOrd="0" presId="urn:microsoft.com/office/officeart/2005/8/layout/list1"/>
    <dgm:cxn modelId="{DA23D758-80CB-454D-AC39-1160E22FCFC1}" type="presParOf" srcId="{01A7A3C6-BC20-4FAC-AF82-B400E90472B2}" destId="{3006B211-E4EE-457B-9AAC-E8141B23751F}" srcOrd="7" destOrd="0" presId="urn:microsoft.com/office/officeart/2005/8/layout/list1"/>
    <dgm:cxn modelId="{110C9D42-CB34-4B2D-9E48-50F8CBD3B9F6}" type="presParOf" srcId="{01A7A3C6-BC20-4FAC-AF82-B400E90472B2}" destId="{5E15B3B7-1616-4283-922D-E8BA24EFD33D}" srcOrd="8" destOrd="0" presId="urn:microsoft.com/office/officeart/2005/8/layout/list1"/>
    <dgm:cxn modelId="{EFB18CFB-C976-40BD-9A93-94D192902855}" type="presParOf" srcId="{5E15B3B7-1616-4283-922D-E8BA24EFD33D}" destId="{172D7A7D-6A7E-4EAE-BB9E-E14398ED91B8}" srcOrd="0" destOrd="0" presId="urn:microsoft.com/office/officeart/2005/8/layout/list1"/>
    <dgm:cxn modelId="{BFC2C76D-615B-40B7-A19F-8A17A5A79D7D}" type="presParOf" srcId="{5E15B3B7-1616-4283-922D-E8BA24EFD33D}" destId="{0DB05856-D7B9-4AF6-8956-EE8941BE723B}" srcOrd="1" destOrd="0" presId="urn:microsoft.com/office/officeart/2005/8/layout/list1"/>
    <dgm:cxn modelId="{FC3A14EA-63C0-4A99-92C9-B071B02790A3}" type="presParOf" srcId="{01A7A3C6-BC20-4FAC-AF82-B400E90472B2}" destId="{1307476C-E420-48F6-9A27-C0DFEAB25AA9}" srcOrd="9" destOrd="0" presId="urn:microsoft.com/office/officeart/2005/8/layout/list1"/>
    <dgm:cxn modelId="{458F2D77-6289-4099-8AC7-EF08B62AC6B0}" type="presParOf" srcId="{01A7A3C6-BC20-4FAC-AF82-B400E90472B2}" destId="{174F2D7E-9279-4CFF-8601-FF10F759A2EC}" srcOrd="10" destOrd="0" presId="urn:microsoft.com/office/officeart/2005/8/layout/list1"/>
    <dgm:cxn modelId="{BBFCE12E-2558-4BED-8893-EBADB544C915}" type="presParOf" srcId="{01A7A3C6-BC20-4FAC-AF82-B400E90472B2}" destId="{E9E75181-0091-42B6-BC0F-16281178A125}" srcOrd="11" destOrd="0" presId="urn:microsoft.com/office/officeart/2005/8/layout/list1"/>
    <dgm:cxn modelId="{95D41C90-A1BD-4552-BF96-F05A936ADD32}" type="presParOf" srcId="{01A7A3C6-BC20-4FAC-AF82-B400E90472B2}" destId="{FBF841C0-51FE-40C4-8BCC-D81A72FF1016}" srcOrd="12" destOrd="0" presId="urn:microsoft.com/office/officeart/2005/8/layout/list1"/>
    <dgm:cxn modelId="{FAB3B056-2BD3-4696-B99F-0E0FC82F9FD5}" type="presParOf" srcId="{FBF841C0-51FE-40C4-8BCC-D81A72FF1016}" destId="{B8CEC275-49BE-461F-961A-05F2F8C10E1E}" srcOrd="0" destOrd="0" presId="urn:microsoft.com/office/officeart/2005/8/layout/list1"/>
    <dgm:cxn modelId="{57CB8BE0-6542-4698-A15F-3ECB0118E068}" type="presParOf" srcId="{FBF841C0-51FE-40C4-8BCC-D81A72FF1016}" destId="{568F66BE-0FC4-4144-AB24-A3D536B10F60}" srcOrd="1" destOrd="0" presId="urn:microsoft.com/office/officeart/2005/8/layout/list1"/>
    <dgm:cxn modelId="{BB89BC8B-EEA7-42B8-A401-AAE903245C4F}" type="presParOf" srcId="{01A7A3C6-BC20-4FAC-AF82-B400E90472B2}" destId="{45034287-86D3-4A4B-B317-FD6C33050B05}" srcOrd="13" destOrd="0" presId="urn:microsoft.com/office/officeart/2005/8/layout/list1"/>
    <dgm:cxn modelId="{2BC6B01E-16B5-45BA-A0E1-2E929903B737}" type="presParOf" srcId="{01A7A3C6-BC20-4FAC-AF82-B400E90472B2}" destId="{9884AA4E-2403-403E-8E79-07B609AF3C1C}" srcOrd="14" destOrd="0" presId="urn:microsoft.com/office/officeart/2005/8/layout/list1"/>
    <dgm:cxn modelId="{AD361C7E-9225-4C71-8CF0-8886BC17116E}" type="presParOf" srcId="{01A7A3C6-BC20-4FAC-AF82-B400E90472B2}" destId="{D47571F7-3172-4A20-A5D7-C2A40E10CEE2}" srcOrd="15" destOrd="0" presId="urn:microsoft.com/office/officeart/2005/8/layout/list1"/>
    <dgm:cxn modelId="{488C692B-FF7B-43F5-80DE-8D5B09459BEE}" type="presParOf" srcId="{01A7A3C6-BC20-4FAC-AF82-B400E90472B2}" destId="{1D58BD42-34A9-45C6-9446-40A77576C0AB}" srcOrd="16" destOrd="0" presId="urn:microsoft.com/office/officeart/2005/8/layout/list1"/>
    <dgm:cxn modelId="{D14DF83F-2F30-4FCB-BD86-545904D83A02}" type="presParOf" srcId="{1D58BD42-34A9-45C6-9446-40A77576C0AB}" destId="{610FA2DD-4D04-43B9-B34A-0963EC21BD78}" srcOrd="0" destOrd="0" presId="urn:microsoft.com/office/officeart/2005/8/layout/list1"/>
    <dgm:cxn modelId="{3483FD30-F72B-482E-AFBB-FD44C6B17645}" type="presParOf" srcId="{1D58BD42-34A9-45C6-9446-40A77576C0AB}" destId="{1F6727D9-B9F6-46B9-A7DB-5166B9529860}" srcOrd="1" destOrd="0" presId="urn:microsoft.com/office/officeart/2005/8/layout/list1"/>
    <dgm:cxn modelId="{D059DF88-F9B2-485B-90CE-ACE48A487CC7}" type="presParOf" srcId="{01A7A3C6-BC20-4FAC-AF82-B400E90472B2}" destId="{269BE133-963F-44DE-889B-50519FCE2D0C}" srcOrd="17" destOrd="0" presId="urn:microsoft.com/office/officeart/2005/8/layout/list1"/>
    <dgm:cxn modelId="{96DE3869-B542-4CD4-A8C7-F1244319658C}" type="presParOf" srcId="{01A7A3C6-BC20-4FAC-AF82-B400E90472B2}" destId="{894A71E5-4422-4A6D-B25D-17BAE821D5E0}" srcOrd="18" destOrd="0" presId="urn:microsoft.com/office/officeart/2005/8/layout/list1"/>
    <dgm:cxn modelId="{1104D08F-6F4E-4574-9068-FAEF789B94BC}" type="presParOf" srcId="{01A7A3C6-BC20-4FAC-AF82-B400E90472B2}" destId="{A324C24F-5264-4466-9738-6D96D5FFFB71}" srcOrd="19" destOrd="0" presId="urn:microsoft.com/office/officeart/2005/8/layout/list1"/>
    <dgm:cxn modelId="{B00AA82A-4482-42A6-AB88-797CBF11EFA6}" type="presParOf" srcId="{01A7A3C6-BC20-4FAC-AF82-B400E90472B2}" destId="{DD63B713-0327-4C54-A350-6664E30B2BD9}" srcOrd="20" destOrd="0" presId="urn:microsoft.com/office/officeart/2005/8/layout/list1"/>
    <dgm:cxn modelId="{879A3E82-C2D7-4507-BA36-47779EAB84AD}" type="presParOf" srcId="{DD63B713-0327-4C54-A350-6664E30B2BD9}" destId="{ADB3D55E-C0C7-459F-B4BC-314DCB5B371D}" srcOrd="0" destOrd="0" presId="urn:microsoft.com/office/officeart/2005/8/layout/list1"/>
    <dgm:cxn modelId="{59E11CF7-CE8E-45A6-8F02-6A4428BEE3BB}" type="presParOf" srcId="{DD63B713-0327-4C54-A350-6664E30B2BD9}" destId="{AF2A903E-0864-40EA-A3B7-1A64C20829AB}" srcOrd="1" destOrd="0" presId="urn:microsoft.com/office/officeart/2005/8/layout/list1"/>
    <dgm:cxn modelId="{14085B3B-C96A-44E4-92A1-6C8EF9A642AB}" type="presParOf" srcId="{01A7A3C6-BC20-4FAC-AF82-B400E90472B2}" destId="{C552F771-C29B-4793-8B1A-C195D7D2B6AC}" srcOrd="21" destOrd="0" presId="urn:microsoft.com/office/officeart/2005/8/layout/list1"/>
    <dgm:cxn modelId="{4A97746D-2B2D-4F9D-8EDF-50DF42363EEB}" type="presParOf" srcId="{01A7A3C6-BC20-4FAC-AF82-B400E90472B2}" destId="{79B93E4E-9288-4981-9AEE-51977FA80D26}" srcOrd="2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Участие творческих коллективов в конкурсах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Комплектование книжных фондов библиотек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праздников, конкурсов, выставок, фестивалей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Сохранение памятников культурного наследия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5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5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5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5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073A9-ADD7-49C3-B13B-B21C8403DAFD}" type="presOf" srcId="{8B72B93F-48B1-4C30-B40C-28D2730DCD0B}" destId="{610FA2DD-4D04-43B9-B34A-0963EC21BD78}" srcOrd="0" destOrd="0" presId="urn:microsoft.com/office/officeart/2005/8/layout/list1"/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AD6F7FE6-400D-4830-8952-6627A529C9F7}" type="presOf" srcId="{04D3F01C-27A9-4E59-A03D-18F7E84AB15D}" destId="{B8CEC275-49BE-461F-961A-05F2F8C10E1E}" srcOrd="0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6805774F-6067-4CDD-BC1B-698FFF8053FC}" type="presOf" srcId="{04D3F01C-27A9-4E59-A03D-18F7E84AB15D}" destId="{568F66BE-0FC4-4144-AB24-A3D536B10F60}" srcOrd="1" destOrd="0" presId="urn:microsoft.com/office/officeart/2005/8/layout/list1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D93D30E1-22D7-4831-A174-B383705D62CF}" type="presOf" srcId="{095E3266-1029-451B-886C-5F10678C269A}" destId="{172D7A7D-6A7E-4EAE-BB9E-E14398ED91B8}" srcOrd="0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6BAB7ACD-52D5-48CE-BC56-B18DF760CBC2}" type="presOf" srcId="{4B022C51-74A3-4566-8860-217F5110278C}" destId="{2C6CAA7F-46B8-488D-952A-1288036D7A21}" srcOrd="1" destOrd="0" presId="urn:microsoft.com/office/officeart/2005/8/layout/list1"/>
    <dgm:cxn modelId="{5B4987EB-BF03-48A4-9307-812BDACD53C0}" type="presOf" srcId="{81D8FD93-BA8A-4BAE-8CCC-3BDAC31E258E}" destId="{01A7A3C6-BC20-4FAC-AF82-B400E90472B2}" srcOrd="0" destOrd="0" presId="urn:microsoft.com/office/officeart/2005/8/layout/list1"/>
    <dgm:cxn modelId="{140A0A99-652C-4752-96BF-37FD45F73682}" type="presOf" srcId="{47FFCC05-ACDD-46B1-92BC-05A3BA8B883C}" destId="{120FD5B1-C497-4CCA-9E4C-6FBF229570F5}" srcOrd="0" destOrd="0" presId="urn:microsoft.com/office/officeart/2005/8/layout/list1"/>
    <dgm:cxn modelId="{CE15C93B-9630-4F16-8D86-A0846FF16F1C}" type="presOf" srcId="{8B72B93F-48B1-4C30-B40C-28D2730DCD0B}" destId="{1F6727D9-B9F6-46B9-A7DB-5166B9529860}" srcOrd="1" destOrd="0" presId="urn:microsoft.com/office/officeart/2005/8/layout/list1"/>
    <dgm:cxn modelId="{CAE077E9-E04E-4C9A-BD13-BD90ABDABBF8}" type="presOf" srcId="{4B022C51-74A3-4566-8860-217F5110278C}" destId="{59B5B723-F808-4103-9CCF-C3C88B101E00}" srcOrd="0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34A5C613-A78F-4106-B2DA-CCE6BC1ECD1A}" type="presOf" srcId="{47FFCC05-ACDD-46B1-92BC-05A3BA8B883C}" destId="{141F43C2-747E-4A0D-9B84-C9B1792718DB}" srcOrd="1" destOrd="0" presId="urn:microsoft.com/office/officeart/2005/8/layout/list1"/>
    <dgm:cxn modelId="{DC8DA437-F1C4-4DE1-8A19-2FC46D75A0AB}" type="presOf" srcId="{095E3266-1029-451B-886C-5F10678C269A}" destId="{0DB05856-D7B9-4AF6-8956-EE8941BE723B}" srcOrd="1" destOrd="0" presId="urn:microsoft.com/office/officeart/2005/8/layout/list1"/>
    <dgm:cxn modelId="{FDA97CEF-0493-4FB6-B7BD-4E3253C4EA60}" type="presParOf" srcId="{01A7A3C6-BC20-4FAC-AF82-B400E90472B2}" destId="{85561F6A-0B29-440F-9A75-C246095748A3}" srcOrd="0" destOrd="0" presId="urn:microsoft.com/office/officeart/2005/8/layout/list1"/>
    <dgm:cxn modelId="{5FC0D244-BFEE-4F79-91A7-C132B7E4CDA6}" type="presParOf" srcId="{85561F6A-0B29-440F-9A75-C246095748A3}" destId="{120FD5B1-C497-4CCA-9E4C-6FBF229570F5}" srcOrd="0" destOrd="0" presId="urn:microsoft.com/office/officeart/2005/8/layout/list1"/>
    <dgm:cxn modelId="{936865EC-1BC2-4A6B-9995-5B969ABC0A50}" type="presParOf" srcId="{85561F6A-0B29-440F-9A75-C246095748A3}" destId="{141F43C2-747E-4A0D-9B84-C9B1792718DB}" srcOrd="1" destOrd="0" presId="urn:microsoft.com/office/officeart/2005/8/layout/list1"/>
    <dgm:cxn modelId="{FB23D859-2E11-44BD-8013-8DFC8BDF1653}" type="presParOf" srcId="{01A7A3C6-BC20-4FAC-AF82-B400E90472B2}" destId="{28DB0000-8E25-48DE-A3F1-4993BDC0C6D2}" srcOrd="1" destOrd="0" presId="urn:microsoft.com/office/officeart/2005/8/layout/list1"/>
    <dgm:cxn modelId="{E513B259-F35D-487F-BFFB-7071783BB1E9}" type="presParOf" srcId="{01A7A3C6-BC20-4FAC-AF82-B400E90472B2}" destId="{3172D18E-CDBC-47A1-BA9A-F2DB2F2AA2CF}" srcOrd="2" destOrd="0" presId="urn:microsoft.com/office/officeart/2005/8/layout/list1"/>
    <dgm:cxn modelId="{35593208-4AD4-42F6-BA8E-A91AA6064CE4}" type="presParOf" srcId="{01A7A3C6-BC20-4FAC-AF82-B400E90472B2}" destId="{9262593B-51D4-40A3-AC79-EA84DFFAC3E0}" srcOrd="3" destOrd="0" presId="urn:microsoft.com/office/officeart/2005/8/layout/list1"/>
    <dgm:cxn modelId="{842B081F-5B65-4D81-B6AB-4C18A7ACBBF7}" type="presParOf" srcId="{01A7A3C6-BC20-4FAC-AF82-B400E90472B2}" destId="{0C903259-B8B0-4AC5-BF45-92435E610344}" srcOrd="4" destOrd="0" presId="urn:microsoft.com/office/officeart/2005/8/layout/list1"/>
    <dgm:cxn modelId="{5947D8F3-968A-44A7-A2AF-F9ED70A04E7A}" type="presParOf" srcId="{0C903259-B8B0-4AC5-BF45-92435E610344}" destId="{59B5B723-F808-4103-9CCF-C3C88B101E00}" srcOrd="0" destOrd="0" presId="urn:microsoft.com/office/officeart/2005/8/layout/list1"/>
    <dgm:cxn modelId="{DA5D4156-C7C3-427A-BA3E-3F2C35DB485F}" type="presParOf" srcId="{0C903259-B8B0-4AC5-BF45-92435E610344}" destId="{2C6CAA7F-46B8-488D-952A-1288036D7A21}" srcOrd="1" destOrd="0" presId="urn:microsoft.com/office/officeart/2005/8/layout/list1"/>
    <dgm:cxn modelId="{67576887-80E6-4702-B134-65971B5B1699}" type="presParOf" srcId="{01A7A3C6-BC20-4FAC-AF82-B400E90472B2}" destId="{A2FFFDE0-093F-4268-8D7E-D79C7A00EEA4}" srcOrd="5" destOrd="0" presId="urn:microsoft.com/office/officeart/2005/8/layout/list1"/>
    <dgm:cxn modelId="{85B84151-7865-4A4F-9475-A0736C679A18}" type="presParOf" srcId="{01A7A3C6-BC20-4FAC-AF82-B400E90472B2}" destId="{160F027C-3E95-4B94-AD1A-5E0D6A3B2C29}" srcOrd="6" destOrd="0" presId="urn:microsoft.com/office/officeart/2005/8/layout/list1"/>
    <dgm:cxn modelId="{D9AAE8C0-88B6-487D-9B1C-9276F6F68C5F}" type="presParOf" srcId="{01A7A3C6-BC20-4FAC-AF82-B400E90472B2}" destId="{3006B211-E4EE-457B-9AAC-E8141B23751F}" srcOrd="7" destOrd="0" presId="urn:microsoft.com/office/officeart/2005/8/layout/list1"/>
    <dgm:cxn modelId="{0C1E9C25-38F0-4D9F-AF4A-A70A6CE6B9FF}" type="presParOf" srcId="{01A7A3C6-BC20-4FAC-AF82-B400E90472B2}" destId="{5E15B3B7-1616-4283-922D-E8BA24EFD33D}" srcOrd="8" destOrd="0" presId="urn:microsoft.com/office/officeart/2005/8/layout/list1"/>
    <dgm:cxn modelId="{29C0C1BD-B75D-4DF9-A155-DE2FA47374DA}" type="presParOf" srcId="{5E15B3B7-1616-4283-922D-E8BA24EFD33D}" destId="{172D7A7D-6A7E-4EAE-BB9E-E14398ED91B8}" srcOrd="0" destOrd="0" presId="urn:microsoft.com/office/officeart/2005/8/layout/list1"/>
    <dgm:cxn modelId="{1C83E2AF-0ACF-4925-B1E8-B650874BE290}" type="presParOf" srcId="{5E15B3B7-1616-4283-922D-E8BA24EFD33D}" destId="{0DB05856-D7B9-4AF6-8956-EE8941BE723B}" srcOrd="1" destOrd="0" presId="urn:microsoft.com/office/officeart/2005/8/layout/list1"/>
    <dgm:cxn modelId="{B47268D3-0873-4DF2-80F2-93ECCF8EC74B}" type="presParOf" srcId="{01A7A3C6-BC20-4FAC-AF82-B400E90472B2}" destId="{1307476C-E420-48F6-9A27-C0DFEAB25AA9}" srcOrd="9" destOrd="0" presId="urn:microsoft.com/office/officeart/2005/8/layout/list1"/>
    <dgm:cxn modelId="{E067407B-E722-408F-99BB-AD33448AFBDB}" type="presParOf" srcId="{01A7A3C6-BC20-4FAC-AF82-B400E90472B2}" destId="{174F2D7E-9279-4CFF-8601-FF10F759A2EC}" srcOrd="10" destOrd="0" presId="urn:microsoft.com/office/officeart/2005/8/layout/list1"/>
    <dgm:cxn modelId="{6C13ACB8-E28B-4EBB-B33B-74E3E3D5189B}" type="presParOf" srcId="{01A7A3C6-BC20-4FAC-AF82-B400E90472B2}" destId="{E9E75181-0091-42B6-BC0F-16281178A125}" srcOrd="11" destOrd="0" presId="urn:microsoft.com/office/officeart/2005/8/layout/list1"/>
    <dgm:cxn modelId="{64581C21-D7E7-4E45-90BF-58261AFDACF3}" type="presParOf" srcId="{01A7A3C6-BC20-4FAC-AF82-B400E90472B2}" destId="{FBF841C0-51FE-40C4-8BCC-D81A72FF1016}" srcOrd="12" destOrd="0" presId="urn:microsoft.com/office/officeart/2005/8/layout/list1"/>
    <dgm:cxn modelId="{676E764F-A3FE-4F4B-9613-5A3E0C1A94FF}" type="presParOf" srcId="{FBF841C0-51FE-40C4-8BCC-D81A72FF1016}" destId="{B8CEC275-49BE-461F-961A-05F2F8C10E1E}" srcOrd="0" destOrd="0" presId="urn:microsoft.com/office/officeart/2005/8/layout/list1"/>
    <dgm:cxn modelId="{604C3A61-AFF4-4FE0-B3D3-5033C677C901}" type="presParOf" srcId="{FBF841C0-51FE-40C4-8BCC-D81A72FF1016}" destId="{568F66BE-0FC4-4144-AB24-A3D536B10F60}" srcOrd="1" destOrd="0" presId="urn:microsoft.com/office/officeart/2005/8/layout/list1"/>
    <dgm:cxn modelId="{2F529250-5492-4416-A8AB-ABCD335E6766}" type="presParOf" srcId="{01A7A3C6-BC20-4FAC-AF82-B400E90472B2}" destId="{45034287-86D3-4A4B-B317-FD6C33050B05}" srcOrd="13" destOrd="0" presId="urn:microsoft.com/office/officeart/2005/8/layout/list1"/>
    <dgm:cxn modelId="{64D965BD-EC57-4DF5-8105-F3DEE5764821}" type="presParOf" srcId="{01A7A3C6-BC20-4FAC-AF82-B400E90472B2}" destId="{9884AA4E-2403-403E-8E79-07B609AF3C1C}" srcOrd="14" destOrd="0" presId="urn:microsoft.com/office/officeart/2005/8/layout/list1"/>
    <dgm:cxn modelId="{50AFBC4B-51B1-40C1-A609-063C3DB1F8C5}" type="presParOf" srcId="{01A7A3C6-BC20-4FAC-AF82-B400E90472B2}" destId="{D47571F7-3172-4A20-A5D7-C2A40E10CEE2}" srcOrd="15" destOrd="0" presId="urn:microsoft.com/office/officeart/2005/8/layout/list1"/>
    <dgm:cxn modelId="{764D6441-7E07-4F28-8465-D105E462F9C8}" type="presParOf" srcId="{01A7A3C6-BC20-4FAC-AF82-B400E90472B2}" destId="{1D58BD42-34A9-45C6-9446-40A77576C0AB}" srcOrd="16" destOrd="0" presId="urn:microsoft.com/office/officeart/2005/8/layout/list1"/>
    <dgm:cxn modelId="{CAE9BA6A-4EAB-49AA-B9BE-7577676412BB}" type="presParOf" srcId="{1D58BD42-34A9-45C6-9446-40A77576C0AB}" destId="{610FA2DD-4D04-43B9-B34A-0963EC21BD78}" srcOrd="0" destOrd="0" presId="urn:microsoft.com/office/officeart/2005/8/layout/list1"/>
    <dgm:cxn modelId="{E114903B-A0D6-44E7-9905-6A761BFF38F4}" type="presParOf" srcId="{1D58BD42-34A9-45C6-9446-40A77576C0AB}" destId="{1F6727D9-B9F6-46B9-A7DB-5166B9529860}" srcOrd="1" destOrd="0" presId="urn:microsoft.com/office/officeart/2005/8/layout/list1"/>
    <dgm:cxn modelId="{92E3A6FB-C069-401C-B611-CA1751524218}" type="presParOf" srcId="{01A7A3C6-BC20-4FAC-AF82-B400E90472B2}" destId="{269BE133-963F-44DE-889B-50519FCE2D0C}" srcOrd="17" destOrd="0" presId="urn:microsoft.com/office/officeart/2005/8/layout/list1"/>
    <dgm:cxn modelId="{437EF713-AA09-44E5-8F15-275C8E7D3CB1}" type="presParOf" srcId="{01A7A3C6-BC20-4FAC-AF82-B400E90472B2}" destId="{894A71E5-4422-4A6D-B25D-17BAE821D5E0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959AA4-CCA4-41B7-8B4F-3BE0331C5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778F7-0B15-41CA-A80B-302F0EF8FA5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Реализация прав граждан в области общего образования – 67 931,5 тыс. рублей</a:t>
          </a:r>
          <a:endParaRPr lang="ru-RU" sz="12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684989E-8FB5-4884-8717-D9C3B21CC928}" type="parTrans" cxnId="{2C3FCE80-207E-47EE-B24A-400B9DC0B8CB}">
      <dgm:prSet/>
      <dgm:spPr/>
      <dgm:t>
        <a:bodyPr/>
        <a:lstStyle/>
        <a:p>
          <a:endParaRPr lang="ru-RU"/>
        </a:p>
      </dgm:t>
    </dgm:pt>
    <dgm:pt modelId="{43327176-C3F9-4A72-A5B3-318A087DA827}" type="sibTrans" cxnId="{2C3FCE80-207E-47EE-B24A-400B9DC0B8CB}">
      <dgm:prSet/>
      <dgm:spPr/>
      <dgm:t>
        <a:bodyPr/>
        <a:lstStyle/>
        <a:p>
          <a:endParaRPr lang="ru-RU"/>
        </a:p>
      </dgm:t>
    </dgm:pt>
    <dgm:pt modelId="{09EC6C24-E1D1-4B24-AF64-B71C28D1CBD9}">
      <dgm:prSet phldrT="[Текст]" phldr="1"/>
      <dgm:spPr/>
      <dgm:t>
        <a:bodyPr/>
        <a:lstStyle/>
        <a:p>
          <a:endParaRPr lang="ru-RU" dirty="0"/>
        </a:p>
      </dgm:t>
    </dgm:pt>
    <dgm:pt modelId="{5D0F6A6B-08A2-403D-B570-0C6A8B4323C9}" type="parTrans" cxnId="{4306C86C-22F4-4A59-B71C-B4B4DCBFD792}">
      <dgm:prSet/>
      <dgm:spPr/>
      <dgm:t>
        <a:bodyPr/>
        <a:lstStyle/>
        <a:p>
          <a:endParaRPr lang="ru-RU"/>
        </a:p>
      </dgm:t>
    </dgm:pt>
    <dgm:pt modelId="{FAE3563B-FA7C-4229-BB67-E3C668181459}" type="sibTrans" cxnId="{4306C86C-22F4-4A59-B71C-B4B4DCBFD792}">
      <dgm:prSet/>
      <dgm:spPr/>
      <dgm:t>
        <a:bodyPr/>
        <a:lstStyle/>
        <a:p>
          <a:endParaRPr lang="ru-RU"/>
        </a:p>
      </dgm:t>
    </dgm:pt>
    <dgm:pt modelId="{E3E232F9-0B88-4078-B568-C176E4BF7D2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граждан в области дошкольного образования – 10 892,9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BC7DC32B-81AF-4E56-8D12-B6437E5978B1}" type="parTrans" cxnId="{88E40CA7-D48E-4294-A0D6-BD193BFF199B}">
      <dgm:prSet/>
      <dgm:spPr/>
      <dgm:t>
        <a:bodyPr/>
        <a:lstStyle/>
        <a:p>
          <a:endParaRPr lang="ru-RU"/>
        </a:p>
      </dgm:t>
    </dgm:pt>
    <dgm:pt modelId="{AB132563-5404-4BB5-ACF5-E075F797CEAE}" type="sibTrans" cxnId="{88E40CA7-D48E-4294-A0D6-BD193BFF199B}">
      <dgm:prSet/>
      <dgm:spPr/>
      <dgm:t>
        <a:bodyPr/>
        <a:lstStyle/>
        <a:p>
          <a:endParaRPr lang="ru-RU"/>
        </a:p>
      </dgm:t>
    </dgm:pt>
    <dgm:pt modelId="{A0E3787F-7ECB-43C7-93FF-A74BD56A184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детей-сирот и детей, оставшихся без попечения родителей – 3 762,6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2BAC7CFD-CEE7-426A-BAD8-B212F9A5258F}" type="parTrans" cxnId="{7F23AAFF-8079-40AB-BCDB-8A6071DA9C1F}">
      <dgm:prSet/>
      <dgm:spPr/>
      <dgm:t>
        <a:bodyPr/>
        <a:lstStyle/>
        <a:p>
          <a:endParaRPr lang="ru-RU"/>
        </a:p>
      </dgm:t>
    </dgm:pt>
    <dgm:pt modelId="{408D4120-FB52-4E53-B1E9-129ACC3F9FAE}" type="sibTrans" cxnId="{7F23AAFF-8079-40AB-BCDB-8A6071DA9C1F}">
      <dgm:prSet/>
      <dgm:spPr/>
      <dgm:t>
        <a:bodyPr/>
        <a:lstStyle/>
        <a:p>
          <a:endParaRPr lang="ru-RU"/>
        </a:p>
      </dgm:t>
    </dgm:pt>
    <dgm:pt modelId="{CBC6E0F9-5FF9-41F0-8011-4972CCE73A5B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мер социальной поддержки педагогических работников – 5  500,0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6EF32E5-5B95-4615-B118-A675DB6F2D0F}" type="parTrans" cxnId="{DF9132C0-E77D-467C-87FE-04430E184A0B}">
      <dgm:prSet/>
      <dgm:spPr/>
      <dgm:t>
        <a:bodyPr/>
        <a:lstStyle/>
        <a:p>
          <a:endParaRPr lang="ru-RU"/>
        </a:p>
      </dgm:t>
    </dgm:pt>
    <dgm:pt modelId="{56555D72-2830-4114-8F98-C3AE1F895EAC}" type="sibTrans" cxnId="{DF9132C0-E77D-467C-87FE-04430E184A0B}">
      <dgm:prSet/>
      <dgm:spPr/>
      <dgm:t>
        <a:bodyPr/>
        <a:lstStyle/>
        <a:p>
          <a:endParaRPr lang="ru-RU"/>
        </a:p>
      </dgm:t>
    </dgm:pt>
    <dgm:pt modelId="{45428098-CB8C-42EC-8737-ED3B2B696DC1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жильем детей сирот и детей, оставшихся без попечения родителей – 7 854,6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3C5F8D96-1C2E-4BF1-A939-95872956C591}" type="parTrans" cxnId="{9AC05A62-43C0-431E-AFC1-87EB158B0E8F}">
      <dgm:prSet/>
      <dgm:spPr/>
      <dgm:t>
        <a:bodyPr/>
        <a:lstStyle/>
        <a:p>
          <a:endParaRPr lang="ru-RU"/>
        </a:p>
      </dgm:t>
    </dgm:pt>
    <dgm:pt modelId="{8313C555-763E-4E47-ADE3-2D49E47F8899}" type="sibTrans" cxnId="{9AC05A62-43C0-431E-AFC1-87EB158B0E8F}">
      <dgm:prSet/>
      <dgm:spPr/>
      <dgm:t>
        <a:bodyPr/>
        <a:lstStyle/>
        <a:p>
          <a:endParaRPr lang="ru-RU"/>
        </a:p>
      </dgm:t>
    </dgm:pt>
    <dgm:pt modelId="{887D1B2E-6685-4FA8-BD40-86692B86161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Компенсация части родительской платы  за содержание ребенка в  муниципальных образовательных  учреждениях – 1 709,7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63C846E8-FBEE-43FB-A780-6358118C4B95}" type="parTrans" cxnId="{502303EB-B178-4839-A5E1-DACD70BFAC57}">
      <dgm:prSet/>
      <dgm:spPr/>
      <dgm:t>
        <a:bodyPr/>
        <a:lstStyle/>
        <a:p>
          <a:endParaRPr lang="ru-RU"/>
        </a:p>
      </dgm:t>
    </dgm:pt>
    <dgm:pt modelId="{1FB47A48-5E12-42FE-A2F7-DFEE48982DF8}" type="sibTrans" cxnId="{502303EB-B178-4839-A5E1-DACD70BFAC57}">
      <dgm:prSet/>
      <dgm:spPr/>
      <dgm:t>
        <a:bodyPr/>
        <a:lstStyle/>
        <a:p>
          <a:endParaRPr lang="ru-RU"/>
        </a:p>
      </dgm:t>
    </dgm:pt>
    <dgm:pt modelId="{FCF0C6CA-D60D-482C-9D74-84C4089CF2D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Иные переданные полномочия – 5 655,5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F0C8DED-1852-4489-9541-A9DAB289A00C}" type="parTrans" cxnId="{662447B9-BFCB-43A5-B691-0BF1238C98BB}">
      <dgm:prSet/>
      <dgm:spPr/>
      <dgm:t>
        <a:bodyPr/>
        <a:lstStyle/>
        <a:p>
          <a:endParaRPr lang="ru-RU"/>
        </a:p>
      </dgm:t>
    </dgm:pt>
    <dgm:pt modelId="{34F06A37-0A9E-425E-9F4A-75F4D8F48CD8}" type="sibTrans" cxnId="{662447B9-BFCB-43A5-B691-0BF1238C98BB}">
      <dgm:prSet/>
      <dgm:spPr/>
      <dgm:t>
        <a:bodyPr/>
        <a:lstStyle/>
        <a:p>
          <a:endParaRPr lang="ru-RU"/>
        </a:p>
      </dgm:t>
    </dgm:pt>
    <dgm:pt modelId="{5C5D622A-C1B3-493B-B898-DB150B23D750}" type="pres">
      <dgm:prSet presAssocID="{25959AA4-CCA4-41B7-8B4F-3BE0331C5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02C18-2175-4623-A12D-264533B22219}" type="pres">
      <dgm:prSet presAssocID="{CA8778F7-0B15-41CA-A80B-302F0EF8FA57}" presName="parentText" presStyleLbl="node1" presStyleIdx="0" presStyleCnt="7" custScaleY="102851" custLinFactY="-38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0C62-EE2B-45DA-B279-730B85E3D4A9}" type="pres">
      <dgm:prSet presAssocID="{CA8778F7-0B15-41CA-A80B-302F0EF8FA57}" presName="childText" presStyleLbl="revTx" presStyleIdx="0" presStyleCnt="1" custScaleY="15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9CD0-FD2B-473D-9E30-AE1C3E77AEDC}" type="pres">
      <dgm:prSet presAssocID="{E3E232F9-0B88-4078-B568-C176E4BF7D2A}" presName="parentText" presStyleLbl="node1" presStyleIdx="1" presStyleCnt="7" custScaleY="107110" custLinFactY="-69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97E6B-A1DF-4455-970C-171AD0A276FD}" type="pres">
      <dgm:prSet presAssocID="{AB132563-5404-4BB5-ACF5-E075F797CEAE}" presName="spacer" presStyleCnt="0"/>
      <dgm:spPr/>
    </dgm:pt>
    <dgm:pt modelId="{4E041E59-730F-463B-BA77-A6855879D508}" type="pres">
      <dgm:prSet presAssocID="{A0E3787F-7ECB-43C7-93FF-A74BD56A184D}" presName="parentText" presStyleLbl="node1" presStyleIdx="2" presStyleCnt="7" custScaleY="102724" custLinFactY="-550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B812F-EB18-4876-93EC-0D5C7D27AC16}" type="pres">
      <dgm:prSet presAssocID="{408D4120-FB52-4E53-B1E9-129ACC3F9FAE}" presName="spacer" presStyleCnt="0"/>
      <dgm:spPr/>
    </dgm:pt>
    <dgm:pt modelId="{9A105161-BBF4-4060-B3FD-1D1CA0923480}" type="pres">
      <dgm:prSet presAssocID="{CBC6E0F9-5FF9-41F0-8011-4972CCE73A5B}" presName="parentText" presStyleLbl="node1" presStyleIdx="3" presStyleCnt="7" custScaleY="102174" custLinFactY="-394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52A3-7277-409D-9DCC-AC7614D2FE04}" type="pres">
      <dgm:prSet presAssocID="{56555D72-2830-4114-8F98-C3AE1F895EAC}" presName="spacer" presStyleCnt="0"/>
      <dgm:spPr/>
    </dgm:pt>
    <dgm:pt modelId="{68AC4A46-7519-4698-A4BA-0F8ADC0D7031}" type="pres">
      <dgm:prSet presAssocID="{45428098-CB8C-42EC-8737-ED3B2B696DC1}" presName="parentText" presStyleLbl="node1" presStyleIdx="4" presStyleCnt="7" custScaleY="124686" custLinFactY="1117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8D29-F399-4A4F-B825-091CB057A520}" type="pres">
      <dgm:prSet presAssocID="{8313C555-763E-4E47-ADE3-2D49E47F8899}" presName="spacer" presStyleCnt="0"/>
      <dgm:spPr/>
    </dgm:pt>
    <dgm:pt modelId="{9FEA85F3-AA8B-48C9-949A-C2B399F88139}" type="pres">
      <dgm:prSet presAssocID="{887D1B2E-6685-4FA8-BD40-86692B86161A}" presName="parentText" presStyleLbl="node1" presStyleIdx="5" presStyleCnt="7" custScaleY="128835" custLinFactY="-151038" custLinFactNeighborX="14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7442-A34A-4304-BB5B-1884AA619FBB}" type="pres">
      <dgm:prSet presAssocID="{1FB47A48-5E12-42FE-A2F7-DFEE48982DF8}" presName="spacer" presStyleCnt="0"/>
      <dgm:spPr/>
    </dgm:pt>
    <dgm:pt modelId="{55D8C265-FA98-4803-8DC1-A0DBDA832762}" type="pres">
      <dgm:prSet presAssocID="{FCF0C6CA-D60D-482C-9D74-84C4089CF2DD}" presName="parentText" presStyleLbl="node1" presStyleIdx="6" presStyleCnt="7" custScaleY="84140" custLinFactY="100000" custLinFactNeighborX="1471" custLinFactNeighborY="110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303EB-B178-4839-A5E1-DACD70BFAC57}" srcId="{25959AA4-CCA4-41B7-8B4F-3BE0331C59FB}" destId="{887D1B2E-6685-4FA8-BD40-86692B86161A}" srcOrd="5" destOrd="0" parTransId="{63C846E8-FBEE-43FB-A780-6358118C4B95}" sibTransId="{1FB47A48-5E12-42FE-A2F7-DFEE48982DF8}"/>
    <dgm:cxn modelId="{52DDFC43-AEA5-4640-9A10-8C2C8EA47898}" type="presOf" srcId="{CA8778F7-0B15-41CA-A80B-302F0EF8FA57}" destId="{F1102C18-2175-4623-A12D-264533B22219}" srcOrd="0" destOrd="0" presId="urn:microsoft.com/office/officeart/2005/8/layout/vList2"/>
    <dgm:cxn modelId="{88E40CA7-D48E-4294-A0D6-BD193BFF199B}" srcId="{25959AA4-CCA4-41B7-8B4F-3BE0331C59FB}" destId="{E3E232F9-0B88-4078-B568-C176E4BF7D2A}" srcOrd="1" destOrd="0" parTransId="{BC7DC32B-81AF-4E56-8D12-B6437E5978B1}" sibTransId="{AB132563-5404-4BB5-ACF5-E075F797CEAE}"/>
    <dgm:cxn modelId="{2C3FCE80-207E-47EE-B24A-400B9DC0B8CB}" srcId="{25959AA4-CCA4-41B7-8B4F-3BE0331C59FB}" destId="{CA8778F7-0B15-41CA-A80B-302F0EF8FA57}" srcOrd="0" destOrd="0" parTransId="{6684989E-8FB5-4884-8717-D9C3B21CC928}" sibTransId="{43327176-C3F9-4A72-A5B3-318A087DA827}"/>
    <dgm:cxn modelId="{4306C86C-22F4-4A59-B71C-B4B4DCBFD792}" srcId="{CA8778F7-0B15-41CA-A80B-302F0EF8FA57}" destId="{09EC6C24-E1D1-4B24-AF64-B71C28D1CBD9}" srcOrd="0" destOrd="0" parTransId="{5D0F6A6B-08A2-403D-B570-0C6A8B4323C9}" sibTransId="{FAE3563B-FA7C-4229-BB67-E3C668181459}"/>
    <dgm:cxn modelId="{8CE18683-563A-4B68-8BD9-547B2A01689E}" type="presOf" srcId="{FCF0C6CA-D60D-482C-9D74-84C4089CF2DD}" destId="{55D8C265-FA98-4803-8DC1-A0DBDA832762}" srcOrd="0" destOrd="0" presId="urn:microsoft.com/office/officeart/2005/8/layout/vList2"/>
    <dgm:cxn modelId="{9847CC04-4B5D-436E-862E-242A52DA7A5A}" type="presOf" srcId="{25959AA4-CCA4-41B7-8B4F-3BE0331C59FB}" destId="{5C5D622A-C1B3-493B-B898-DB150B23D750}" srcOrd="0" destOrd="0" presId="urn:microsoft.com/office/officeart/2005/8/layout/vList2"/>
    <dgm:cxn modelId="{1409BDBA-79A3-4228-8D12-6A3F5A8B8D4A}" type="presOf" srcId="{45428098-CB8C-42EC-8737-ED3B2B696DC1}" destId="{68AC4A46-7519-4698-A4BA-0F8ADC0D7031}" srcOrd="0" destOrd="0" presId="urn:microsoft.com/office/officeart/2005/8/layout/vList2"/>
    <dgm:cxn modelId="{662447B9-BFCB-43A5-B691-0BF1238C98BB}" srcId="{25959AA4-CCA4-41B7-8B4F-3BE0331C59FB}" destId="{FCF0C6CA-D60D-482C-9D74-84C4089CF2DD}" srcOrd="6" destOrd="0" parTransId="{0F0C8DED-1852-4489-9541-A9DAB289A00C}" sibTransId="{34F06A37-0A9E-425E-9F4A-75F4D8F48CD8}"/>
    <dgm:cxn modelId="{413EE0D8-F265-432F-A060-F4384C4A5D64}" type="presOf" srcId="{E3E232F9-0B88-4078-B568-C176E4BF7D2A}" destId="{EE1B9CD0-FD2B-473D-9E30-AE1C3E77AEDC}" srcOrd="0" destOrd="0" presId="urn:microsoft.com/office/officeart/2005/8/layout/vList2"/>
    <dgm:cxn modelId="{B406B3A4-F996-4E9B-9047-96E0EB7E89EA}" type="presOf" srcId="{887D1B2E-6685-4FA8-BD40-86692B86161A}" destId="{9FEA85F3-AA8B-48C9-949A-C2B399F88139}" srcOrd="0" destOrd="0" presId="urn:microsoft.com/office/officeart/2005/8/layout/vList2"/>
    <dgm:cxn modelId="{79BA9C1A-9429-4B50-922E-E074FA105562}" type="presOf" srcId="{09EC6C24-E1D1-4B24-AF64-B71C28D1CBD9}" destId="{CEA50C62-EE2B-45DA-B279-730B85E3D4A9}" srcOrd="0" destOrd="0" presId="urn:microsoft.com/office/officeart/2005/8/layout/vList2"/>
    <dgm:cxn modelId="{DF9132C0-E77D-467C-87FE-04430E184A0B}" srcId="{25959AA4-CCA4-41B7-8B4F-3BE0331C59FB}" destId="{CBC6E0F9-5FF9-41F0-8011-4972CCE73A5B}" srcOrd="3" destOrd="0" parTransId="{06EF32E5-5B95-4615-B118-A675DB6F2D0F}" sibTransId="{56555D72-2830-4114-8F98-C3AE1F895EAC}"/>
    <dgm:cxn modelId="{7F23AAFF-8079-40AB-BCDB-8A6071DA9C1F}" srcId="{25959AA4-CCA4-41B7-8B4F-3BE0331C59FB}" destId="{A0E3787F-7ECB-43C7-93FF-A74BD56A184D}" srcOrd="2" destOrd="0" parTransId="{2BAC7CFD-CEE7-426A-BAD8-B212F9A5258F}" sibTransId="{408D4120-FB52-4E53-B1E9-129ACC3F9FAE}"/>
    <dgm:cxn modelId="{FF43C611-921C-447D-8582-A8CC81AB86E0}" type="presOf" srcId="{CBC6E0F9-5FF9-41F0-8011-4972CCE73A5B}" destId="{9A105161-BBF4-4060-B3FD-1D1CA0923480}" srcOrd="0" destOrd="0" presId="urn:microsoft.com/office/officeart/2005/8/layout/vList2"/>
    <dgm:cxn modelId="{3B47673A-794B-458F-9D86-96827BA26BA3}" type="presOf" srcId="{A0E3787F-7ECB-43C7-93FF-A74BD56A184D}" destId="{4E041E59-730F-463B-BA77-A6855879D508}" srcOrd="0" destOrd="0" presId="urn:microsoft.com/office/officeart/2005/8/layout/vList2"/>
    <dgm:cxn modelId="{9AC05A62-43C0-431E-AFC1-87EB158B0E8F}" srcId="{25959AA4-CCA4-41B7-8B4F-3BE0331C59FB}" destId="{45428098-CB8C-42EC-8737-ED3B2B696DC1}" srcOrd="4" destOrd="0" parTransId="{3C5F8D96-1C2E-4BF1-A939-95872956C591}" sibTransId="{8313C555-763E-4E47-ADE3-2D49E47F8899}"/>
    <dgm:cxn modelId="{984305A8-6BB2-4DD5-8B43-A3D142C296A0}" type="presParOf" srcId="{5C5D622A-C1B3-493B-B898-DB150B23D750}" destId="{F1102C18-2175-4623-A12D-264533B22219}" srcOrd="0" destOrd="0" presId="urn:microsoft.com/office/officeart/2005/8/layout/vList2"/>
    <dgm:cxn modelId="{C9C99550-CD58-4DEF-BC0F-99909C461E22}" type="presParOf" srcId="{5C5D622A-C1B3-493B-B898-DB150B23D750}" destId="{CEA50C62-EE2B-45DA-B279-730B85E3D4A9}" srcOrd="1" destOrd="0" presId="urn:microsoft.com/office/officeart/2005/8/layout/vList2"/>
    <dgm:cxn modelId="{2E10E5B1-CEBE-45D0-AD98-B3B7833E476A}" type="presParOf" srcId="{5C5D622A-C1B3-493B-B898-DB150B23D750}" destId="{EE1B9CD0-FD2B-473D-9E30-AE1C3E77AEDC}" srcOrd="2" destOrd="0" presId="urn:microsoft.com/office/officeart/2005/8/layout/vList2"/>
    <dgm:cxn modelId="{94116C12-E899-465C-86DB-E51D0845DD14}" type="presParOf" srcId="{5C5D622A-C1B3-493B-B898-DB150B23D750}" destId="{2CF97E6B-A1DF-4455-970C-171AD0A276FD}" srcOrd="3" destOrd="0" presId="urn:microsoft.com/office/officeart/2005/8/layout/vList2"/>
    <dgm:cxn modelId="{D14C17FF-B422-4017-AE4A-43CA8D3A251D}" type="presParOf" srcId="{5C5D622A-C1B3-493B-B898-DB150B23D750}" destId="{4E041E59-730F-463B-BA77-A6855879D508}" srcOrd="4" destOrd="0" presId="urn:microsoft.com/office/officeart/2005/8/layout/vList2"/>
    <dgm:cxn modelId="{8A91164F-73CD-47BE-91F9-BDC84CEAFDBD}" type="presParOf" srcId="{5C5D622A-C1B3-493B-B898-DB150B23D750}" destId="{A4AB812F-EB18-4876-93EC-0D5C7D27AC16}" srcOrd="5" destOrd="0" presId="urn:microsoft.com/office/officeart/2005/8/layout/vList2"/>
    <dgm:cxn modelId="{092631A5-8725-47F9-9715-4DE2DC57AB67}" type="presParOf" srcId="{5C5D622A-C1B3-493B-B898-DB150B23D750}" destId="{9A105161-BBF4-4060-B3FD-1D1CA0923480}" srcOrd="6" destOrd="0" presId="urn:microsoft.com/office/officeart/2005/8/layout/vList2"/>
    <dgm:cxn modelId="{533E7F71-7174-4B60-A7E6-C4AE7A48DD81}" type="presParOf" srcId="{5C5D622A-C1B3-493B-B898-DB150B23D750}" destId="{7B0952A3-7277-409D-9DCC-AC7614D2FE04}" srcOrd="7" destOrd="0" presId="urn:microsoft.com/office/officeart/2005/8/layout/vList2"/>
    <dgm:cxn modelId="{C92279F3-4A7A-4A18-A680-0AA5DF575DBB}" type="presParOf" srcId="{5C5D622A-C1B3-493B-B898-DB150B23D750}" destId="{68AC4A46-7519-4698-A4BA-0F8ADC0D7031}" srcOrd="8" destOrd="0" presId="urn:microsoft.com/office/officeart/2005/8/layout/vList2"/>
    <dgm:cxn modelId="{082DA41F-CDA2-48E7-930A-AAFA76C6EF7B}" type="presParOf" srcId="{5C5D622A-C1B3-493B-B898-DB150B23D750}" destId="{5D9C8D29-F399-4A4F-B825-091CB057A520}" srcOrd="9" destOrd="0" presId="urn:microsoft.com/office/officeart/2005/8/layout/vList2"/>
    <dgm:cxn modelId="{6AC7F81C-8C11-4C55-BB55-83ABD0746EE1}" type="presParOf" srcId="{5C5D622A-C1B3-493B-B898-DB150B23D750}" destId="{9FEA85F3-AA8B-48C9-949A-C2B399F88139}" srcOrd="10" destOrd="0" presId="urn:microsoft.com/office/officeart/2005/8/layout/vList2"/>
    <dgm:cxn modelId="{C113DB1D-AC10-4625-BB66-692FB7EA636B}" type="presParOf" srcId="{5C5D622A-C1B3-493B-B898-DB150B23D750}" destId="{B82E7442-A34A-4304-BB5B-1884AA619FBB}" srcOrd="11" destOrd="0" presId="urn:microsoft.com/office/officeart/2005/8/layout/vList2"/>
    <dgm:cxn modelId="{139E8418-D068-4B2C-9981-CBDBD9CBA8D4}" type="presParOf" srcId="{5C5D622A-C1B3-493B-B898-DB150B23D750}" destId="{55D8C265-FA98-4803-8DC1-A0DBDA832762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0.18225</cdr:x>
      <cdr:y>0.82725</cdr:y>
    </cdr:from>
    <cdr:to>
      <cdr:x>0.18325</cdr:x>
      <cdr:y>0.99825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1133803" y="2926617"/>
          <a:ext cx="184731" cy="310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>
            <a:latin typeface="Verdan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503EC-AE16-4B09-9B14-426EE01E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7A58C1-665E-49BF-AB67-0403D11FDB2B}" type="datetimeFigureOut">
              <a:rPr lang="ru-RU"/>
              <a:pPr>
                <a:defRPr/>
              </a:pPr>
              <a:t>21.07.2016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A0C8D6-102D-495C-86BF-6649DC9C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61B11-FDA1-419F-B02C-51B9BB10E9F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46C6D-43FE-48C9-8560-47E58D2463F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CCF26-FC26-498C-B19F-E2D186DB847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AC89B-44BE-4F19-B624-75460E5A6AF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E5DB9-4F99-4963-814A-698819976BF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96022-4D84-4778-8FF6-CD2BB380EC0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463BA-BC5C-419F-BCEC-3EE29E55565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B908E-DD9D-4F1D-92D5-208C4B2A536E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60B02A-F46E-4BFF-BEC3-B5C6AF4DFB47}" type="slidenum">
              <a:rPr lang="ru-RU" sz="1200"/>
              <a:pPr algn="r" eaLnBrk="0" hangingPunct="0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6E004-FF36-4FE9-B23B-90A11F67B2D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786200-BC1E-4ABA-BC98-2907DBB023A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9282-812A-4583-A08B-53365BBF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FA9E17-FE60-42C0-B904-0C77083CBD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79820-CA8C-42E1-BDF8-CCFEEB366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0CA-7DB4-4528-96C4-927DF0DA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3BE064-AC1F-40D0-B2C7-E0C467457C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09A23-2A38-4378-B596-644C5A8992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1DB3CD-41D8-4301-8025-F020671E8D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94BE52-CECA-4EB7-AD3B-23F5C7E1C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00AB-85BA-471B-9F37-9BA695F702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E1024-0492-4F93-81B3-33875389BF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112BD-020A-40AF-BFAF-6D29FA7DD0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43DAE-F507-459D-AF6E-14711C187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35F9C3-D42A-42E6-A4C4-6E210318B2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32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1.jpeg"/><Relationship Id="rId9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6" descr="Фла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51275" y="5373688"/>
            <a:ext cx="23764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gray">
          <a:xfrm>
            <a:off x="1116013" y="3716338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gray">
          <a:xfrm>
            <a:off x="1187450" y="3706813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5000636"/>
            <a:ext cx="8143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К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решению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Кардымовского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районного Совета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депутатов «О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бюджете муниципального образования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район» Смоленской области на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2016 год»</a:t>
            </a:r>
            <a:endParaRPr lang="ru-RU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6357938"/>
            <a:ext cx="18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24" name="Нижний колонтитул 3"/>
          <p:cNvSpPr txBox="1">
            <a:spLocks/>
          </p:cNvSpPr>
          <p:nvPr/>
        </p:nvSpPr>
        <p:spPr bwMode="auto">
          <a:xfrm>
            <a:off x="714375" y="6357938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solidFill>
                <a:srgbClr val="002060"/>
              </a:solidFill>
            </a:endParaRPr>
          </a:p>
          <a:p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9225" name="Picture 12" descr="http://im4-tub-ru.yandex.net/i?id=205775156-02-72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9"/>
            <a:ext cx="4071934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Заголовок 12"/>
          <p:cNvSpPr>
            <a:spLocks noGrp="1"/>
          </p:cNvSpPr>
          <p:nvPr>
            <p:ph type="ctrTitle"/>
          </p:nvPr>
        </p:nvSpPr>
        <p:spPr>
          <a:xfrm>
            <a:off x="428625" y="2428875"/>
            <a:ext cx="4714875" cy="228600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граждан      2016 год</a:t>
            </a:r>
          </a:p>
        </p:txBody>
      </p:sp>
      <p:pic>
        <p:nvPicPr>
          <p:cNvPr id="922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5"/>
          <a:srcRect t="11151" b="5602"/>
          <a:stretch>
            <a:fillRect/>
          </a:stretch>
        </p:blipFill>
        <p:spPr bwMode="auto">
          <a:xfrm>
            <a:off x="914400" y="0"/>
            <a:ext cx="8715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5357818" y="0"/>
            <a:ext cx="3571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Финансовое управление Администрации муниципального образования «</a:t>
            </a:r>
            <a:r>
              <a:rPr lang="ru-RU" sz="1200" i="1" dirty="0" err="1"/>
              <a:t>Кардымовский</a:t>
            </a:r>
            <a:r>
              <a:rPr lang="ru-RU" sz="1200" i="1" dirty="0"/>
              <a:t> район» Смоленской области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Этапы разработки бюджета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8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5" y="857232"/>
            <a:ext cx="8501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400" i="1" dirty="0">
                <a:solidFill>
                  <a:srgbClr val="0070C0"/>
                </a:solidFill>
              </a:rPr>
              <a:t>Составление и утверждение бюджета муниципального образования «</a:t>
            </a:r>
            <a:r>
              <a:rPr lang="ru-RU" sz="14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1400" i="1" dirty="0">
                <a:solidFill>
                  <a:srgbClr val="0070C0"/>
                </a:solidFill>
              </a:rPr>
              <a:t> район» Смоленской области – сложный и многоуровневый процесс. Формирование, рассмотрение и утверждение бюджета муниципального образования  происходят ежегодно. 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66" name="Схема 65"/>
          <p:cNvGraphicFramePr/>
          <p:nvPr/>
        </p:nvGraphicFramePr>
        <p:xfrm>
          <a:off x="650848" y="1785927"/>
          <a:ext cx="8143932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1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7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</a:t>
            </a: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характеристики бюджетов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428750" y="4786313"/>
            <a:ext cx="63579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 Дефицит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расходов бюджета над его доходами</a:t>
            </a:r>
          </a:p>
          <a:p>
            <a:pPr algn="ctr">
              <a:defRPr/>
            </a:pPr>
            <a:endParaRPr lang="ru-RU" sz="1600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600" i="1" dirty="0" err="1">
                <a:solidFill>
                  <a:srgbClr val="0070C0"/>
                </a:solidFill>
              </a:rPr>
              <a:t>Профицит</a:t>
            </a:r>
            <a:r>
              <a:rPr lang="ru-RU" sz="1600" i="1" dirty="0">
                <a:solidFill>
                  <a:srgbClr val="0070C0"/>
                </a:solidFill>
              </a:rPr>
              <a:t>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доходов бюджета над его расходами</a:t>
            </a:r>
            <a:r>
              <a:rPr lang="ru-RU" sz="1600" i="1" dirty="0">
                <a:solidFill>
                  <a:srgbClr val="0070C0"/>
                </a:solidFill>
                <a:latin typeface="+mn-lt"/>
              </a:rPr>
              <a:t> </a:t>
            </a:r>
            <a:endParaRPr 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7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77950"/>
            <a:ext cx="2357454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50"/>
            <a:ext cx="228601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Стрелка вниз 65"/>
          <p:cNvSpPr>
            <a:spLocks noChangeArrowheads="1"/>
          </p:cNvSpPr>
          <p:nvPr/>
        </p:nvSpPr>
        <p:spPr bwMode="gray">
          <a:xfrm>
            <a:off x="2214563" y="1214438"/>
            <a:ext cx="357187" cy="8572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14370" name="Стрелка вверх 66"/>
          <p:cNvSpPr>
            <a:spLocks noChangeArrowheads="1"/>
          </p:cNvSpPr>
          <p:nvPr/>
        </p:nvSpPr>
        <p:spPr bwMode="gray">
          <a:xfrm>
            <a:off x="6643688" y="1357313"/>
            <a:ext cx="357187" cy="763587"/>
          </a:xfrm>
          <a:prstGeom prst="upArrow">
            <a:avLst>
              <a:gd name="adj1" fmla="val 50000"/>
              <a:gd name="adj2" fmla="val 49971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1000125" y="3660775"/>
            <a:ext cx="3143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Доходы бюджета -поступающие в бюджет денежные средства</a:t>
            </a: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5429250" y="3692525"/>
            <a:ext cx="32146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Параметры бюджета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3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Line 231"/>
          <p:cNvSpPr>
            <a:spLocks noChangeShapeType="1"/>
          </p:cNvSpPr>
          <p:nvPr/>
        </p:nvSpPr>
        <p:spPr bwMode="auto">
          <a:xfrm>
            <a:off x="730885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61" name="Выноска 1 73"/>
          <p:cNvSpPr>
            <a:spLocks/>
          </p:cNvSpPr>
          <p:nvPr/>
        </p:nvSpPr>
        <p:spPr bwMode="auto">
          <a:xfrm>
            <a:off x="6643688" y="2000250"/>
            <a:ext cx="184150" cy="830263"/>
          </a:xfrm>
          <a:prstGeom prst="borderCallout1">
            <a:avLst>
              <a:gd name="adj1" fmla="val 95921"/>
              <a:gd name="adj2" fmla="val 49829"/>
              <a:gd name="adj3" fmla="val 241116"/>
              <a:gd name="adj4" fmla="val 6078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>
              <a:solidFill>
                <a:schemeClr val="tx1"/>
              </a:solidFill>
            </a:endParaRPr>
          </a:p>
          <a:p>
            <a:pPr algn="ctr" eaLnBrk="0" hangingPunct="0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" name="Диаграмма 44"/>
          <p:cNvGraphicFramePr>
            <a:graphicFrameLocks/>
          </p:cNvGraphicFramePr>
          <p:nvPr/>
        </p:nvGraphicFramePr>
        <p:xfrm>
          <a:off x="285720" y="1500174"/>
          <a:ext cx="8648700" cy="38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6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01992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Горизонтальный свиток 56"/>
          <p:cNvSpPr>
            <a:spLocks noChangeArrowheads="1"/>
          </p:cNvSpPr>
          <p:nvPr/>
        </p:nvSpPr>
        <p:spPr bwMode="gray">
          <a:xfrm>
            <a:off x="214282" y="2357430"/>
            <a:ext cx="2714644" cy="335758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17436" name="Горизонтальный свиток 56"/>
          <p:cNvSpPr>
            <a:spLocks noChangeArrowheads="1"/>
          </p:cNvSpPr>
          <p:nvPr/>
        </p:nvSpPr>
        <p:spPr bwMode="gray">
          <a:xfrm>
            <a:off x="3132138" y="2349500"/>
            <a:ext cx="2736850" cy="315277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55" name="Круглая лента лицом вниз 54"/>
          <p:cNvSpPr/>
          <p:nvPr/>
        </p:nvSpPr>
        <p:spPr bwMode="gray">
          <a:xfrm>
            <a:off x="500034" y="1000108"/>
            <a:ext cx="8143875" cy="1071563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Доходы бюджета 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5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88" y="1285861"/>
            <a:ext cx="607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0070C0"/>
                </a:solidFill>
              </a:rPr>
              <a:t>Доходы бюджета - поступающие в бюджет денежные средства</a:t>
            </a:r>
          </a:p>
        </p:txBody>
      </p:sp>
      <p:sp>
        <p:nvSpPr>
          <p:cNvPr id="17437" name="Горизонтальный свиток 57"/>
          <p:cNvSpPr>
            <a:spLocks noChangeArrowheads="1"/>
          </p:cNvSpPr>
          <p:nvPr/>
        </p:nvSpPr>
        <p:spPr bwMode="gray">
          <a:xfrm>
            <a:off x="6215074" y="2357431"/>
            <a:ext cx="2643206" cy="321470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7438" name="Прямоугольник 61"/>
          <p:cNvSpPr>
            <a:spLocks noChangeArrowheads="1"/>
          </p:cNvSpPr>
          <p:nvPr/>
        </p:nvSpPr>
        <p:spPr bwMode="auto">
          <a:xfrm>
            <a:off x="611188" y="2786058"/>
            <a:ext cx="210342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Налоговые доходы </a:t>
            </a:r>
          </a:p>
          <a:p>
            <a:pPr algn="ctr"/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2500" y="2781300"/>
            <a:ext cx="2293938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Неналоговые доходы </a:t>
            </a:r>
          </a:p>
          <a:p>
            <a:pPr algn="ctr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Доходы, получаемые в виде платы за пользование муниципальным имуществом  либо компенсации за оказанные услуги юридическим или физическим лицам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88125" y="2708275"/>
            <a:ext cx="223202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Поступающие в бюджет денежные средства на безвозвратной и безвозмездной основе из других бюджетов бюджетной системы РФ (межбюджетные трансферты  в виде дотаций, субсидий, субвенций), а также  перечисления от физических и юридических лиц</a:t>
            </a:r>
          </a:p>
        </p:txBody>
      </p:sp>
      <p:pic>
        <p:nvPicPr>
          <p:cNvPr id="174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76250"/>
            <a:ext cx="7677150" cy="487363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собственных доходов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5" name="Rectangle 150"/>
          <p:cNvSpPr>
            <a:spLocks noChangeArrowheads="1"/>
          </p:cNvSpPr>
          <p:nvPr/>
        </p:nvSpPr>
        <p:spPr bwMode="auto">
          <a:xfrm>
            <a:off x="6011863" y="5516563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6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7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8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9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0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63"/>
          <p:cNvSpPr>
            <a:spLocks noChangeShapeType="1"/>
          </p:cNvSpPr>
          <p:nvPr/>
        </p:nvSpPr>
        <p:spPr bwMode="auto">
          <a:xfrm>
            <a:off x="5940425" y="6524625"/>
            <a:ext cx="12620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197"/>
          <p:cNvSpPr>
            <a:spLocks noChangeShapeType="1"/>
          </p:cNvSpPr>
          <p:nvPr/>
        </p:nvSpPr>
        <p:spPr bwMode="auto">
          <a:xfrm>
            <a:off x="5940425" y="6021388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201"/>
          <p:cNvSpPr>
            <a:spLocks noChangeShapeType="1"/>
          </p:cNvSpPr>
          <p:nvPr/>
        </p:nvSpPr>
        <p:spPr bwMode="auto">
          <a:xfrm>
            <a:off x="7235825" y="65246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" name="Rectangle 68"/>
          <p:cNvSpPr>
            <a:spLocks noChangeArrowheads="1"/>
          </p:cNvSpPr>
          <p:nvPr/>
        </p:nvSpPr>
        <p:spPr bwMode="gray">
          <a:xfrm flipH="1">
            <a:off x="3105150" y="2978150"/>
            <a:ext cx="750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0" y="11430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собственных (налоговых и неналоговых) доходов на 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год, млн.рублей</a:t>
            </a: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9" name="Диаграмма 63"/>
          <p:cNvGraphicFramePr>
            <a:graphicFrameLocks/>
          </p:cNvGraphicFramePr>
          <p:nvPr/>
        </p:nvGraphicFramePr>
        <p:xfrm>
          <a:off x="395288" y="2060575"/>
          <a:ext cx="84836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92" name="TextBox 66"/>
          <p:cNvSpPr txBox="1">
            <a:spLocks noChangeArrowheads="1"/>
          </p:cNvSpPr>
          <p:nvPr/>
        </p:nvSpPr>
        <p:spPr bwMode="auto">
          <a:xfrm>
            <a:off x="1571604" y="3000372"/>
            <a:ext cx="130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1,9%</a:t>
            </a:r>
          </a:p>
        </p:txBody>
      </p:sp>
      <p:sp>
        <p:nvSpPr>
          <p:cNvPr id="2093" name="TextBox 68"/>
          <p:cNvSpPr txBox="1">
            <a:spLocks noChangeArrowheads="1"/>
          </p:cNvSpPr>
          <p:nvPr/>
        </p:nvSpPr>
        <p:spPr bwMode="auto">
          <a:xfrm>
            <a:off x="3929063" y="3929063"/>
            <a:ext cx="95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77,1%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2094" name="TextBox 73"/>
          <p:cNvSpPr txBox="1">
            <a:spLocks noChangeArrowheads="1"/>
          </p:cNvSpPr>
          <p:nvPr/>
        </p:nvSpPr>
        <p:spPr bwMode="auto">
          <a:xfrm rot="10800000" flipV="1">
            <a:off x="2278871" y="2794828"/>
            <a:ext cx="99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12,2%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2095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Rectangle 50"/>
          <p:cNvSpPr>
            <a:spLocks noChangeArrowheads="1"/>
          </p:cNvSpPr>
          <p:nvPr/>
        </p:nvSpPr>
        <p:spPr bwMode="auto">
          <a:xfrm rot="10800000" flipV="1">
            <a:off x="1357286" y="3366491"/>
            <a:ext cx="1000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8,0%</a:t>
            </a:r>
            <a:endParaRPr lang="ru-R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9" name="Picture 71" descr="http://dp66.ru/images/insertions/296b.jpeg"/>
          <p:cNvPicPr>
            <a:picLocks noChangeAspect="1" noChangeArrowheads="1"/>
          </p:cNvPicPr>
          <p:nvPr/>
        </p:nvPicPr>
        <p:blipFill>
          <a:blip r:embed="rId3"/>
          <a:srcRect l="14513" t="5943" r="15561" b="13852"/>
          <a:stretch>
            <a:fillRect/>
          </a:stretch>
        </p:blipFill>
        <p:spPr bwMode="auto">
          <a:xfrm>
            <a:off x="2428860" y="3249684"/>
            <a:ext cx="5715040" cy="29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956550" cy="6477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Доходная часть бюджета муниципального образования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6555" name="Group 171"/>
          <p:cNvGraphicFramePr>
            <a:graphicFrameLocks noGrp="1"/>
          </p:cNvGraphicFramePr>
          <p:nvPr>
            <p:ph type="tbl" idx="1"/>
          </p:nvPr>
        </p:nvGraphicFramePr>
        <p:xfrm>
          <a:off x="1142976" y="1643050"/>
          <a:ext cx="5540378" cy="2428892"/>
        </p:xfrm>
        <a:graphic>
          <a:graphicData uri="http://schemas.openxmlformats.org/drawingml/2006/table">
            <a:tbl>
              <a:tblPr/>
              <a:tblGrid>
                <a:gridCol w="3786214"/>
                <a:gridCol w="1754164"/>
              </a:tblGrid>
              <a:tr h="4667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25 308,6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3 455,2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Безвозмездные перечисления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193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990,3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224 370,5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7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8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9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0" name="Rectangle 144"/>
          <p:cNvSpPr>
            <a:spLocks noChangeArrowheads="1"/>
          </p:cNvSpPr>
          <p:nvPr/>
        </p:nvSpPr>
        <p:spPr bwMode="auto">
          <a:xfrm>
            <a:off x="5715000" y="3857625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2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18476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доходов бюджета муниципального образования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55"/>
          <p:cNvGraphicFramePr>
            <a:graphicFrameLocks/>
          </p:cNvGraphicFramePr>
          <p:nvPr/>
        </p:nvGraphicFramePr>
        <p:xfrm>
          <a:off x="1214414" y="1000108"/>
          <a:ext cx="728667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04389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/>
          <a:lstStyle/>
          <a:p>
            <a:r>
              <a:rPr lang="ru-RU" sz="2400" i="1" dirty="0" smtClean="0">
                <a:latin typeface="Verdana" pitchFamily="34" charset="0"/>
              </a:rPr>
              <a:t>Безвозмездные поступления</a:t>
            </a: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6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 rot="10800000">
            <a:off x="5715008" y="3571876"/>
            <a:ext cx="1428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857232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Межбюджетные трансферты - основной вид безвозмездных перечислений. Это денежные средства, перечисляемые из одного бюджета бюджетной системы Российской Федерации другому.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7929586" cy="658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Формирование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6000760" y="4429132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1071538" y="5786454"/>
            <a:ext cx="1071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8938" y="4429125"/>
            <a:ext cx="6619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8 %</a:t>
            </a:r>
          </a:p>
        </p:txBody>
      </p:sp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2844" y="857232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– выплачиваемые из бюджета денежные средства, за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исключением средств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являющихся источниками финансирования дефицита бюджета. </a:t>
            </a:r>
          </a:p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Формирование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осуществляется в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соответствии с расходными обязательствами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обусловленными установленным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законодательством разграничением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полномочий, исполнение которых должно происходить в очередном финансовом году за счет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 соответствующих бюджетов. 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рису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1357322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Стрелка вниз 55"/>
          <p:cNvSpPr/>
          <p:nvPr/>
        </p:nvSpPr>
        <p:spPr>
          <a:xfrm flipH="1">
            <a:off x="714348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рисунок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429132"/>
            <a:ext cx="1500198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9" name="Стрелка вниз 58"/>
          <p:cNvSpPr/>
          <p:nvPr/>
        </p:nvSpPr>
        <p:spPr>
          <a:xfrm rot="10800000" flipV="1">
            <a:off x="1571604" y="550070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Рисунок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2428868"/>
            <a:ext cx="1428760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2" name="Стрелка вниз 61"/>
          <p:cNvSpPr/>
          <p:nvPr/>
        </p:nvSpPr>
        <p:spPr>
          <a:xfrm rot="10800000" flipV="1">
            <a:off x="2571736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3" name="Рисунок 62" descr="Рисунок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429133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4" name="Стрелка вниз 63"/>
          <p:cNvSpPr/>
          <p:nvPr/>
        </p:nvSpPr>
        <p:spPr>
          <a:xfrm rot="10800000" flipV="1">
            <a:off x="3571868" y="564357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Рисунок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Стрелка вниз 65"/>
          <p:cNvSpPr/>
          <p:nvPr/>
        </p:nvSpPr>
        <p:spPr>
          <a:xfrm rot="10800000" flipV="1">
            <a:off x="4429124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8" name="Рисунок 67" descr="Рисунок 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429132"/>
            <a:ext cx="1428759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0" name="Стрелка вниз 69"/>
          <p:cNvSpPr/>
          <p:nvPr/>
        </p:nvSpPr>
        <p:spPr>
          <a:xfrm rot="10800000" flipV="1">
            <a:off x="5857884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Рисунок 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3" name="Стрелка вниз 72"/>
          <p:cNvSpPr/>
          <p:nvPr/>
        </p:nvSpPr>
        <p:spPr>
          <a:xfrm rot="10800000" flipV="1">
            <a:off x="6357950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Рисунок 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4572008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Стрелка вниз 77"/>
          <p:cNvSpPr/>
          <p:nvPr/>
        </p:nvSpPr>
        <p:spPr>
          <a:xfrm rot="10800000" flipV="1">
            <a:off x="7929586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Рисунок 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1" name="Стрелка вниз 80"/>
          <p:cNvSpPr/>
          <p:nvPr/>
        </p:nvSpPr>
        <p:spPr>
          <a:xfrm rot="10800000" flipV="1">
            <a:off x="8072462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0" y="3929066"/>
            <a:ext cx="1928794" cy="3571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Общегосударственные</a:t>
            </a:r>
          </a:p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вопросы</a:t>
            </a:r>
            <a:endParaRPr lang="ru-RU" sz="105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71670" y="3929066"/>
            <a:ext cx="1285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786454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5969918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Культура, кинематография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57620" y="3929066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214941" y="6000768"/>
            <a:ext cx="1357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7143768" y="5929330"/>
            <a:ext cx="200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Средства массовой информации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572132" y="3929066"/>
            <a:ext cx="1714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429520" y="4000504"/>
            <a:ext cx="1500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4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643702" y="107154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млн.рублей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" name="Диаграмма 63"/>
          <p:cNvGraphicFramePr>
            <a:graphicFrameLocks/>
          </p:cNvGraphicFramePr>
          <p:nvPr/>
        </p:nvGraphicFramePr>
        <p:xfrm>
          <a:off x="500034" y="1428736"/>
          <a:ext cx="8215370" cy="499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Уважаемые жители </a:t>
            </a:r>
            <a:r>
              <a:rPr lang="ru-RU" sz="1600" i="1" dirty="0" err="1" smtClean="0">
                <a:solidFill>
                  <a:srgbClr val="0070C0"/>
                </a:solidFill>
                <a:latin typeface="Verdana" pitchFamily="34" charset="0"/>
              </a:rPr>
              <a:t>Кардымовского</a:t>
            </a:r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 района!</a:t>
            </a:r>
            <a:endParaRPr lang="en-US" sz="16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48" y="1071546"/>
            <a:ext cx="4286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1"/>
                </a:solidFill>
              </a:rPr>
              <a:t>      </a:t>
            </a:r>
            <a:r>
              <a:rPr lang="ru-RU" sz="1200" i="1" dirty="0" smtClean="0">
                <a:solidFill>
                  <a:srgbClr val="0070C0"/>
                </a:solidFill>
              </a:rPr>
              <a:t>Финансовым управлением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разработана брошюра «Бюджет для граждан 2016», в которой мы постарались в доступной и понятной форме изложить основные положения бюджета муниципального образования на 2016 год, познакомить с основными понятиями, используемыми в бюджетном процессе, а также рассказать, как происходит подготовка и утверждение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основного финансового документа муниципального образования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Надеемся, что размещенная информация позволит гражданам составить представление об источниках формирования доходов бюджета муниципального образования и направлениях расходования бюджетных средств, а также сделать выводы об эффективности расходов и целевом использовании бюджетных средств.</a:t>
            </a:r>
            <a:endParaRPr lang="ru-RU" sz="12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2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Начальник 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финансового управления                     Т.П. Толмачева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928802"/>
            <a:ext cx="2000264" cy="17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2071702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00372"/>
            <a:ext cx="200026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286256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«Программная» структура расходов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6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8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0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2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0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00034" y="107154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Бюджет муниципального образования  на 2016 год  сформирован  по программному принципу, т. е.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97,9%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включены в муниципальные программы. Расходы бюджета запланированы в рамках 27 муниципальных программ, в каждой программе определены целевые показатели.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Диаграмма 44"/>
          <p:cNvGraphicFramePr>
            <a:graphicFrameLocks/>
          </p:cNvGraphicFramePr>
          <p:nvPr/>
        </p:nvGraphicFramePr>
        <p:xfrm>
          <a:off x="787400" y="2643182"/>
          <a:ext cx="799944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072330" y="278605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428604"/>
            <a:ext cx="71438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Перечень муниципальных программ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71472" y="1071547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«Обеспечение жильем молодых семей»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«Комплексное развитие систем коммунальной инфраструктуры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малого и среднего предпринимательства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 – 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«Продвижение положительного имиджа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 как  </a:t>
            </a:r>
            <a:r>
              <a:rPr lang="ru-RU" sz="1200" i="1" dirty="0" err="1" smtClean="0">
                <a:solidFill>
                  <a:srgbClr val="0070C0"/>
                </a:solidFill>
              </a:rPr>
              <a:t>инвестиционно-привлекательной</a:t>
            </a:r>
            <a:r>
              <a:rPr lang="ru-RU" sz="1200" i="1" dirty="0" smtClean="0">
                <a:solidFill>
                  <a:srgbClr val="0070C0"/>
                </a:solidFill>
              </a:rPr>
              <a:t> территории»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«Комплексные меры по профилактике правонарушений и усиления борьбы с преступностью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беспрепятственного доступа лиц с ограниченными возможностями,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области, к объектам социальной инфраструктуры»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«Комплексные меры противодействия злоупотреблению наркотическими средствами и психотропными веществами, их незаконному обороту»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«Обеспечение безопасности дорожного движения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«Детство» на 2014-2020 </a:t>
            </a:r>
            <a:r>
              <a:rPr lang="ru-RU" sz="1200" i="1" dirty="0" err="1" smtClean="0">
                <a:solidFill>
                  <a:srgbClr val="0070C0"/>
                </a:solidFill>
              </a:rPr>
              <a:t>годы</a:t>
            </a:r>
            <a:r>
              <a:rPr lang="ru-RU" sz="1200" dirty="0" err="1" smtClean="0"/>
              <a:t>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пассажирского транспорта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«Энергосбережение и повышение энергетической эффективности на 2014-2020 годы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457200"/>
            <a:ext cx="7105678" cy="48736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928671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«Повышение правовой культуры населения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информационного пространства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органов территориального общественного самоуправления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коррупции в 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«Повышение эффективности управления муниципальным имуществом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«Развитие архивного дела в Администрации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терроризму и экстремизму «Антитеррор»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Муниципальная программа «Развитие сельского хозяйства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кадрового потенциала органов местного самоуправления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общественных объединений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условий для эффективного и ответственного управления муниципальными финансами»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мер социальной поддержки отдельных категорий граждан,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357167"/>
            <a:ext cx="7677150" cy="50006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857233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«Управление муниципальными финансами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«Обеспечение деятельности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культуры, спорта и туризма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образования и молодежной политики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«Приоритетные направления демографического развития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2015-2020 годы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«</a:t>
            </a:r>
            <a:r>
              <a:rPr lang="ru-RU" sz="2400" i="1" dirty="0" err="1" smtClean="0">
                <a:latin typeface="Verdana" pitchFamily="34" charset="0"/>
              </a:rPr>
              <a:t>Непрограммные</a:t>
            </a:r>
            <a:r>
              <a:rPr lang="ru-RU" sz="2400" i="1" dirty="0" smtClean="0">
                <a:latin typeface="Verdana" pitchFamily="34" charset="0"/>
              </a:rPr>
              <a:t> расходы»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857224" y="107154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К 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расходам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относятся расходы на: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714480" y="2214554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районного Совета депутатов, Контрольно-ревизионной комиссии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1428728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2857496"/>
            <a:ext cx="60007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Главы местной Администрации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1428728" y="28574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714480" y="350043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местных Администраций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 rot="21225369">
            <a:off x="1452234" y="34525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714480" y="4143380"/>
            <a:ext cx="59293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Исполнение судебных актов и мировых соглашений по возмещению вреда, причиненного в результате незаконных действий (бездействий) органов местного самоуправления либо должностных лиц этих органов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1428728" y="4143380"/>
            <a:ext cx="45720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492919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органов исполнительной власти Смоленской области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 rot="21225369">
            <a:off x="1452235" y="49527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5572140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Прочие расходы за счет межбюджетных трансфертов других уровней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rot="21225369">
            <a:off x="1452235" y="559564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доходов и расходов муниципального образования в расчете на 1 жителя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1428728" y="1285860"/>
            <a:ext cx="621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Население на 01.01.2015 года  - 12 352 чел.</a:t>
            </a:r>
            <a:endParaRPr lang="ru-RU" sz="16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1500166" y="2571744"/>
            <a:ext cx="2571768" cy="1785950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222 </a:t>
            </a: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764,1</a:t>
            </a:r>
            <a:endParaRPr lang="ru-RU" sz="14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5214942" y="2571744"/>
            <a:ext cx="2500330" cy="1785950"/>
          </a:xfrm>
          <a:prstGeom prst="can">
            <a:avLst>
              <a:gd name="adj" fmla="val 356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224 370,5</a:t>
            </a:r>
            <a:endParaRPr lang="ru-RU" sz="14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14546" y="2000240"/>
            <a:ext cx="109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200024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14810" y="5072074"/>
            <a:ext cx="1163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4572008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18,0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4572008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18,2 </a:t>
            </a:r>
            <a:r>
              <a:rPr lang="ru-RU" sz="1400" i="1" dirty="0" smtClean="0">
                <a:solidFill>
                  <a:srgbClr val="0070C0"/>
                </a:solidFill>
              </a:rPr>
              <a:t>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Социальная сфера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3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207168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ru-RU" sz="1800" dirty="0"/>
          </a:p>
        </p:txBody>
      </p:sp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6116638" y="61690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107154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 </a:t>
            </a:r>
            <a:r>
              <a:rPr lang="ru-RU" sz="2000" i="1" dirty="0" smtClean="0">
                <a:solidFill>
                  <a:srgbClr val="0070C0"/>
                </a:solidFill>
              </a:rPr>
              <a:t>Социальная сфера воспроизводит и развивает главное богатство муниципального образования - его человеческий потенциал, человеческий капитал. Содержание и развитие социальной инфраструктуры муниципального образования поглощает значительную долю средств местных бюджетов. В отраслях социальной сферы работает основная часть так называемых бюджетников,   т. е. работников, получающих заработную плату из бюджетных средств. Поэтому одной из главных задач органов местного самоуправления является формирование и реализация муниципальной социальной политики. 	 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Муниципальная социальная политика - это система целей, задач и механизмов их реализации, направленных на обеспечение населения социальными услугами, на содержание и развитие социальной сферы муниципального образования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сферу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Большую часть бюджета муниципального образования занимают расходы на социальную сферу.</a:t>
            </a:r>
            <a:endParaRPr lang="ru-RU" sz="1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46" name="Схема 45"/>
          <p:cNvGraphicFramePr/>
          <p:nvPr/>
        </p:nvGraphicFramePr>
        <p:xfrm>
          <a:off x="2000232" y="2714620"/>
          <a:ext cx="500066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7286644" y="2428868"/>
            <a:ext cx="1357322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2016 год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1928802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всего расходов бюджета муниципального образования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2285992"/>
            <a:ext cx="5081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социальная сфера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42976" y="200024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142976" y="2285992"/>
            <a:ext cx="285752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6572264" y="457200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 (школы</a:t>
            </a:r>
            <a:r>
              <a:rPr lang="ru-RU" sz="1200" i="1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7 школ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2 филиала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1 школа-сад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806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4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286016" cy="1857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357454" cy="1928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Рисунок 49" descr="картинка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285992"/>
            <a:ext cx="2286016" cy="1857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1" name="Прямоугольник 50"/>
          <p:cNvSpPr/>
          <p:nvPr/>
        </p:nvSpPr>
        <p:spPr>
          <a:xfrm>
            <a:off x="428596" y="1000109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образование составляет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56,8%    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127 408,8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рублей) от общего объема расходов бюджета муниципального образования. Оказание образовательных услуг осуществляют следующие учреждения:</a:t>
            </a:r>
            <a:endParaRPr lang="ru-RU" sz="1800" dirty="0"/>
          </a:p>
        </p:txBody>
      </p:sp>
      <p:sp>
        <p:nvSpPr>
          <p:cNvPr id="55" name="Rectangle 146"/>
          <p:cNvSpPr>
            <a:spLocks noChangeArrowheads="1"/>
          </p:cNvSpPr>
          <p:nvPr/>
        </p:nvSpPr>
        <p:spPr bwMode="auto">
          <a:xfrm>
            <a:off x="2928926" y="4578350"/>
            <a:ext cx="3000396" cy="12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МБОУДО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ДЮСШ»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 ДОД «ЦДТ»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МБОУ ДОД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ДШИ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762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4572008"/>
            <a:ext cx="19288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Дошкольное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детских сада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группы при школе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392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Направление расходов муниципального образования в области образования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Схема 41"/>
          <p:cNvGraphicFramePr/>
          <p:nvPr/>
        </p:nvGraphicFramePr>
        <p:xfrm>
          <a:off x="857224" y="139700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Характеристика муниципального образования</a:t>
            </a:r>
            <a:endParaRPr lang="en-US" sz="24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5" y="1000108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2B8353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«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(далее – муниципальный район) – муниципальное образование, наделенное в соответствии с областным законом статусом муниципального района, в состав которого входят территории 1 городского и 8 сельских поселений, объединенных общей территорией, в границах которой местное самоуправление осуществляется населением непосредственно и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и областными законами.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Территория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образования определена в границах, утвержденных областным законом и составляет 1 094,3 квадратных километра. Административным центром муниципального района является поселок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Кардымово.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Территорию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района образуют территории следующих поселений, входящих в его состав: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городское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Березкинское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Каменское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Мольковское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Нетризовское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Первомайское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Соловьевское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Тюшинское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Шокинское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расчете на 1 ребенка в муниципальных образовательных учреждениях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714348" y="5486400"/>
            <a:ext cx="8429652" cy="6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 муниципального образования на 1 ребенка в муниципальных образовательных учреждениях составляют  </a:t>
            </a:r>
            <a:r>
              <a:rPr lang="ru-RU" sz="1800" i="1" dirty="0" smtClean="0">
                <a:solidFill>
                  <a:srgbClr val="0070C0"/>
                </a:solidFill>
              </a:rPr>
              <a:t>65,0 </a:t>
            </a:r>
            <a:r>
              <a:rPr lang="ru-RU" sz="1800" i="1" dirty="0" smtClean="0">
                <a:solidFill>
                  <a:srgbClr val="0070C0"/>
                </a:solidFill>
              </a:rPr>
              <a:t>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3000364" y="1571612"/>
            <a:ext cx="314327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127 408,8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85720" y="2500306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образование20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644,8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428860" y="3357562"/>
            <a:ext cx="200026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 100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109,0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857752" y="3357562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Молодежная политика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369,8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000892" y="2428868"/>
            <a:ext cx="1928826" cy="193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Другие вопросы в области образования 6 219,2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 rot="9285297">
            <a:off x="2012209" y="2355443"/>
            <a:ext cx="927720" cy="38401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 rot="5968686">
            <a:off x="3246564" y="2835743"/>
            <a:ext cx="850603" cy="381379"/>
          </a:xfrm>
          <a:prstGeom prst="notchedRightArrow">
            <a:avLst>
              <a:gd name="adj1" fmla="val 50000"/>
              <a:gd name="adj2" fmla="val 381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4573898">
            <a:off x="4945308" y="2836439"/>
            <a:ext cx="885009" cy="43331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 rot="1732378">
            <a:off x="6111888" y="2353464"/>
            <a:ext cx="978408" cy="41627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культуру, кинематографию в расчете на 1 жителя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0034" y="13572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2016 году объем расходов на культуру составляет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9,6%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(21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571,2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рублей) от общего объема расходов бюджета муниципального образования. Оказание услуг в сфере культуры осуществляют следующие учреждения:</a:t>
            </a:r>
            <a:endParaRPr lang="ru-RU" sz="1800" dirty="0"/>
          </a:p>
        </p:txBody>
      </p:sp>
      <p:pic>
        <p:nvPicPr>
          <p:cNvPr id="43" name="Рисунок 42" descr="картинка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143140" cy="15716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4" name="Рисунок 43" descr="картинка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214686"/>
            <a:ext cx="2071702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5" name="Рисунок 44" descr="картинка 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000372"/>
            <a:ext cx="2000264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785786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клубня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3428992" y="495249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библиотечная 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 «Историко-краеведческий музей»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550070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расходов муниципального образования в расчете на 1 жителя составляет 1,7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Направления расходов бюджета муниципального образования в области культуры, кинематографии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Схема 44"/>
          <p:cNvGraphicFramePr/>
          <p:nvPr/>
        </p:nvGraphicFramePr>
        <p:xfrm>
          <a:off x="857224" y="164305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28"/>
            <a:ext cx="7858125" cy="6588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политику в расчете на 1 жителя в 2016 году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gray">
          <a:xfrm>
            <a:off x="285720" y="1000108"/>
            <a:ext cx="8572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1200" i="1" dirty="0" smtClean="0">
                <a:solidFill>
                  <a:srgbClr val="0070C0"/>
                </a:solidFill>
              </a:rPr>
              <a:t>         </a:t>
            </a:r>
            <a:r>
              <a:rPr lang="ru-RU" sz="1600" i="1" dirty="0" smtClean="0">
                <a:solidFill>
                  <a:srgbClr val="0070C0"/>
                </a:solidFill>
              </a:rPr>
              <a:t>Основными направлениями социальной политики, реализуемые органами местного самоуправления на территории муниципального образования являются: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43372" y="3286124"/>
            <a:ext cx="1071570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1 882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лей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14612" y="5786454"/>
            <a:ext cx="62151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социальную политику составляет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10,6%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(23 854,5 тыс. рублей) от общего объема расходов бюджета муниципального образования. </a:t>
            </a:r>
            <a:endParaRPr lang="ru-RU" sz="1600" dirty="0"/>
          </a:p>
        </p:txBody>
      </p:sp>
      <p:sp>
        <p:nvSpPr>
          <p:cNvPr id="46" name="Овал 45"/>
          <p:cNvSpPr/>
          <p:nvPr/>
        </p:nvSpPr>
        <p:spPr>
          <a:xfrm>
            <a:off x="6000760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общественных (некоммерческих) организаций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286512" y="314324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ребенка под опекой, в приемной семье, выплата вознаграждения приемным родителям 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5720" y="3071810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85786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Коммунальные льготы педагогическим работникам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57224" y="2071678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Доплата к пенсиям муниципальных служащих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2143116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части родительской платы за содержание ребенка в дошкольном учреждении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00430" y="4929198"/>
            <a:ext cx="264320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Проезд детей- сирот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21191205">
            <a:off x="5296842" y="3550941"/>
            <a:ext cx="864973" cy="2278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 rot="11144622">
            <a:off x="3081428" y="3473910"/>
            <a:ext cx="909441" cy="2379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9830865">
            <a:off x="3300947" y="4131752"/>
            <a:ext cx="978408" cy="2454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991582">
            <a:off x="5083969" y="4134998"/>
            <a:ext cx="978408" cy="225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с вырезом 58"/>
          <p:cNvSpPr/>
          <p:nvPr/>
        </p:nvSpPr>
        <p:spPr>
          <a:xfrm rot="18344523">
            <a:off x="5021673" y="2867521"/>
            <a:ext cx="663303" cy="215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 rot="13740338">
            <a:off x="3534534" y="2885137"/>
            <a:ext cx="752334" cy="2439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 rot="5400000">
            <a:off x="4433172" y="4496522"/>
            <a:ext cx="634845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с вырезом 60"/>
          <p:cNvSpPr/>
          <p:nvPr/>
        </p:nvSpPr>
        <p:spPr>
          <a:xfrm rot="16200000">
            <a:off x="4386241" y="2757503"/>
            <a:ext cx="590183" cy="2186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86116" y="1571612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детей-сирот и детей оставшихся без попечения родителей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отношения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2071670" y="4857760"/>
            <a:ext cx="67151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межбюджетных трансфертов передаваемых из бюджета муниципального образования в бюджеты поселений на 2016 год составляют 19 983,6 тыс. рублей, из бюджетов поселений в бюджет муниципального образования – 593,2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285852" y="328612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100010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 организации и осуществления бюджетного процесса.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500562" y="1357298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786578" y="1428736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1785926"/>
            <a:ext cx="1857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бюджетам поселений из бюджета муниципального образования 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" name="Круговая стрелка 50"/>
          <p:cNvSpPr/>
          <p:nvPr/>
        </p:nvSpPr>
        <p:spPr>
          <a:xfrm rot="10800000">
            <a:off x="5643570" y="2357430"/>
            <a:ext cx="1785950" cy="1571636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руговая стрелка 51"/>
          <p:cNvSpPr/>
          <p:nvPr/>
        </p:nvSpPr>
        <p:spPr>
          <a:xfrm>
            <a:off x="5572132" y="642918"/>
            <a:ext cx="2000264" cy="19288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7289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1500174"/>
            <a:ext cx="192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 бюджету муниципального образования из бюджетов поселений на осуществление части полномочий в соответствии с заключенными соглашениями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трансферты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/>
          <p:cNvSpPr/>
          <p:nvPr/>
        </p:nvSpPr>
        <p:spPr>
          <a:xfrm>
            <a:off x="285720" y="2500306"/>
            <a:ext cx="20717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субвенций на 2016 год составляет  103 306,8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1928794" y="3286124"/>
            <a:ext cx="714380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 descr="Картин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3" y="928671"/>
            <a:ext cx="1143007" cy="8572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6" name="Рисунок 55" descr="картинк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857364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7" name="Рисунок 56" descr="картинк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3" y="2857497"/>
            <a:ext cx="1143007" cy="857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8" name="Рисунок 57" descr="картинка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786190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9" name="Рисунок 58" descr="картинка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4786323"/>
            <a:ext cx="1143009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60" name="Схема 59"/>
          <p:cNvGraphicFramePr/>
          <p:nvPr/>
        </p:nvGraphicFramePr>
        <p:xfrm>
          <a:off x="4000496" y="928670"/>
          <a:ext cx="48577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син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1" y="0"/>
            <a:ext cx="9258301" cy="6858000"/>
          </a:xfrm>
          <a:prstGeom prst="rect">
            <a:avLst/>
          </a:prstGeom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5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7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768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7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43" name="Rectangle 144"/>
          <p:cNvSpPr>
            <a:spLocks noChangeArrowheads="1"/>
          </p:cNvSpPr>
          <p:nvPr/>
        </p:nvSpPr>
        <p:spPr bwMode="auto">
          <a:xfrm>
            <a:off x="1500166" y="2643182"/>
            <a:ext cx="5786478" cy="8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«Бюджет для граждан»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127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113213" y="3214688"/>
            <a:ext cx="2643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latin typeface="+mn-lt"/>
              </a:rPr>
              <a:t>199,1 млн. рублей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302" name="Прямоугольник 39"/>
          <p:cNvSpPr>
            <a:spLocks noChangeArrowheads="1"/>
          </p:cNvSpPr>
          <p:nvPr/>
        </p:nvSpPr>
        <p:spPr bwMode="auto">
          <a:xfrm>
            <a:off x="428625" y="1214422"/>
            <a:ext cx="8215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2B8353"/>
                </a:solidFill>
              </a:rPr>
              <a:t> </a:t>
            </a:r>
            <a:r>
              <a:rPr lang="ru-RU" sz="2000" i="1" dirty="0" smtClean="0">
                <a:solidFill>
                  <a:srgbClr val="2B8353"/>
                </a:solidFill>
              </a:rPr>
              <a:t>      </a:t>
            </a:r>
            <a:r>
              <a:rPr lang="ru-RU" sz="2000" i="1" dirty="0" smtClean="0">
                <a:solidFill>
                  <a:srgbClr val="0070C0"/>
                </a:solidFill>
              </a:rPr>
              <a:t>«</a:t>
            </a:r>
            <a:r>
              <a:rPr lang="ru-RU" sz="2000" i="1" dirty="0">
                <a:solidFill>
                  <a:srgbClr val="0070C0"/>
                </a:solidFill>
              </a:rPr>
              <a:t>Бюджет для граждан» познакомит Вас с основными положениями бюджета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2000" i="1" dirty="0" smtClean="0">
                <a:solidFill>
                  <a:srgbClr val="0070C0"/>
                </a:solidFill>
              </a:rPr>
              <a:t>2016 год.</a:t>
            </a:r>
            <a:endParaRPr lang="ru-RU" sz="2000" i="1" dirty="0">
              <a:solidFill>
                <a:srgbClr val="0070C0"/>
              </a:solidFill>
            </a:endParaRP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Граждане </a:t>
            </a:r>
            <a:r>
              <a:rPr lang="ru-RU" sz="2000" i="1" dirty="0">
                <a:solidFill>
                  <a:srgbClr val="0070C0"/>
                </a:solidFill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</a:t>
            </a:r>
            <a:r>
              <a:rPr lang="ru-RU" sz="2000" i="1" dirty="0" smtClean="0">
                <a:solidFill>
                  <a:srgbClr val="0070C0"/>
                </a:solidFill>
              </a:rPr>
              <a:t>человека.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 Бюджет </a:t>
            </a:r>
            <a:r>
              <a:rPr lang="ru-RU" sz="2000" i="1" dirty="0">
                <a:solidFill>
                  <a:srgbClr val="0070C0"/>
                </a:solidFill>
              </a:rPr>
              <a:t>для граждан предназначен для жителей. Не обладающих специальными знаниями в сфере бюджетного законодательства.</a:t>
            </a:r>
          </a:p>
        </p:txBody>
      </p:sp>
      <p:pic>
        <p:nvPicPr>
          <p:cNvPr id="1130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28625" y="2143116"/>
            <a:ext cx="8358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         </a:t>
            </a:r>
            <a:r>
              <a:rPr lang="ru-RU" sz="1800" i="1" dirty="0" smtClean="0">
                <a:solidFill>
                  <a:srgbClr val="0070C0"/>
                </a:solidFill>
              </a:rPr>
              <a:t>Каждый житель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</a:rPr>
              <a:t> район»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муниципальных услуг в сфере образования, культуры, физической культуры и спорта, социального обеспечения и еще </a:t>
            </a:r>
            <a:r>
              <a:rPr lang="ru-RU" sz="1800" i="1" dirty="0">
                <a:solidFill>
                  <a:srgbClr val="0070C0"/>
                </a:solidFill>
              </a:rPr>
              <a:t>многое другое…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бюджет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31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19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0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063" y="1500174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1800" i="1" dirty="0" smtClean="0">
                <a:solidFill>
                  <a:srgbClr val="0070C0"/>
                </a:solidFill>
              </a:rPr>
              <a:t>Бюджет</a:t>
            </a:r>
            <a:r>
              <a:rPr lang="ru-RU" sz="1800" i="1" dirty="0" smtClean="0">
                <a:solidFill>
                  <a:schemeClr val="accent1"/>
                </a:solidFill>
              </a:rPr>
              <a:t> - это план доходов и расходов на определенный период.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pic>
        <p:nvPicPr>
          <p:cNvPr id="1335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928958" cy="1928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5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Какие бывают бюджеты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428596" y="982177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/>
                </a:solidFill>
              </a:rPr>
              <a:t>         Бюджет – это форма образования и расходования фонда денежных средств, предназначенная для финансирования задач и функций какого-либо субъекта (семьи, организации, государства и т.д.)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200024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Какие бывают бюджеты?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7219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организаций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семей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9294027">
            <a:off x="2307053" y="2416509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120519" y="2523159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 rot="2395333">
            <a:off x="5804766" y="2426434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>
            <a:off x="3571868" y="3071810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 публично-правовых образований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00826" y="4500570"/>
            <a:ext cx="19288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Муниципальных образований (местные бюджеты)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00430" y="4786322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Субъектов Российской Федерации (региональные бюджеты, бюджеты территориальных  фондов обязательного медицинского страхования)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5786" y="4510094"/>
            <a:ext cx="214314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Российской Федерации (федеральный бюджет, бюджеты государственных внебюджетных фондов)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 rot="9294027">
            <a:off x="2607540" y="3911800"/>
            <a:ext cx="995777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1254489">
            <a:off x="5375507" y="3890586"/>
            <a:ext cx="983289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5400000">
            <a:off x="4263395" y="4237671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Публично-правовые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00034" y="1000108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</a:rPr>
              <a:t>        Публично-правовые образования — особая группа субъектов гражданского права, в которую входят Российская Федерация, субъекты Российской Федерации, муниципальные образования. Являясь субъектами власти, они в гражданских правоотношениях участвуют на равных началах с другими субъектами этих отношений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>
            <a:off x="2928926" y="228599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Публично-правовые (государственные и муниципальные) образования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>
            <a:off x="342899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Субъекты Российской Федерации (государственные образования)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>
            <a:off x="6286512" y="4000504"/>
            <a:ext cx="235745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Муниципальные образования (муниципальные районы, городские округа, городские и сельские поселения, внутригородские муниципальные образования)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57147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Российская Федерация (государственное образование)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8799656">
            <a:off x="2337215" y="3409592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2395333">
            <a:off x="5909124" y="3449435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4120519" y="3451853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Структура бюджетной системы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71472" y="10715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Каждое публично-правовое образование имеет свой бюджет. Свой бюджет есть у каждого поселения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Кардымовского</a:t>
            </a:r>
            <a:r>
              <a:rPr lang="ru-RU" sz="1200" i="1" dirty="0" smtClean="0">
                <a:solidFill>
                  <a:srgbClr val="0070C0"/>
                </a:solidFill>
              </a:rPr>
              <a:t> района (бюджет поселения) и свой бюджет есть у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(бюджет муниципального района).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Свод бюджетов на соответствующей территории представляет собой консолидированный бюджет. Консолидированный бюджет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представлен на схеме: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4348" y="2357430"/>
            <a:ext cx="7786742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000100" y="3500438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городского поселения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2857488" y="3000372"/>
            <a:ext cx="2214578" cy="214314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район» Смоленской области (бюджет муниципального района)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5715008" y="2714620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5214942" y="3143248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357950" y="3143248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143504" y="3857628"/>
            <a:ext cx="1060704" cy="107157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6715140" y="3857628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Шестиугольник 48"/>
          <p:cNvSpPr/>
          <p:nvPr/>
        </p:nvSpPr>
        <p:spPr>
          <a:xfrm>
            <a:off x="5357818" y="4643446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429388" y="4643446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5715008" y="3786190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Бюджеты сельских поселений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 Смоленской области (8)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28688" y="3500438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Составление </a:t>
            </a:r>
            <a:r>
              <a:rPr lang="ru-RU" sz="2000" i="1" dirty="0">
                <a:solidFill>
                  <a:srgbClr val="0070C0"/>
                </a:solidFill>
              </a:rPr>
              <a:t>проекта бюджета основывается на: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Бюджетном послании Президента Российской Федерации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Прогнозе социально-экономического развития муниципального образования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Основных направлениях бюджетной и налоговой политики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Муниципальных программах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5366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7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1714488"/>
            <a:ext cx="4572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составляется на 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год</a:t>
            </a: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9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1142985"/>
            <a:ext cx="3024215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9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db2004117gl">
  <a:themeElements>
    <a:clrScheme name="cdb2004117gl 2">
      <a:dk1>
        <a:srgbClr val="000000"/>
      </a:dk1>
      <a:lt1>
        <a:srgbClr val="FFFFFF"/>
      </a:lt1>
      <a:dk2>
        <a:srgbClr val="094332"/>
      </a:dk2>
      <a:lt2>
        <a:srgbClr val="B2B2B2"/>
      </a:lt2>
      <a:accent1>
        <a:srgbClr val="0D6531"/>
      </a:accent1>
      <a:accent2>
        <a:srgbClr val="39AF6E"/>
      </a:accent2>
      <a:accent3>
        <a:srgbClr val="FFFFFF"/>
      </a:accent3>
      <a:accent4>
        <a:srgbClr val="000000"/>
      </a:accent4>
      <a:accent5>
        <a:srgbClr val="AAB8AD"/>
      </a:accent5>
      <a:accent6>
        <a:srgbClr val="339E63"/>
      </a:accent6>
      <a:hlink>
        <a:srgbClr val="93E1A0"/>
      </a:hlink>
      <a:folHlink>
        <a:srgbClr val="1D834B"/>
      </a:folHlink>
    </a:clrScheme>
    <a:fontScheme name="2_cdb2004117g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FF9933"/>
            </a:gs>
            <a:gs pos="100000">
              <a:srgbClr val="FFCC66"/>
            </a:gs>
          </a:gsLst>
          <a:lin ang="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algn="ctr" eaLnBrk="0" hangingPunct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10875</TotalTime>
  <Words>2314</Words>
  <Application>Microsoft Office PowerPoint</Application>
  <PresentationFormat>Экран (4:3)</PresentationFormat>
  <Paragraphs>325</Paragraphs>
  <Slides>36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2_cdb2004117gl</vt:lpstr>
      <vt:lpstr>Открытая</vt:lpstr>
      <vt:lpstr>Бюджет  для граждан      2016 год</vt:lpstr>
      <vt:lpstr>Уважаемые жители Кардымовского района!</vt:lpstr>
      <vt:lpstr>Характеристика муниципального образования</vt:lpstr>
      <vt:lpstr>Что такое «Бюджет для граждан»?</vt:lpstr>
      <vt:lpstr>Что такое бюджет?</vt:lpstr>
      <vt:lpstr>Какие бывают бюджеты</vt:lpstr>
      <vt:lpstr>Публично-правовые образования</vt:lpstr>
      <vt:lpstr>Структура бюджетной системы муниципального образования</vt:lpstr>
      <vt:lpstr>Основные понятия</vt:lpstr>
      <vt:lpstr>Этапы разработки бюджета</vt:lpstr>
      <vt:lpstr>Основные характеристики бюджетов</vt:lpstr>
      <vt:lpstr>Параметры бюджета муниципального образования</vt:lpstr>
      <vt:lpstr>Доходы бюджета </vt:lpstr>
      <vt:lpstr>Структура собственных доходов</vt:lpstr>
      <vt:lpstr>Доходная часть бюджета муниципального образования</vt:lpstr>
      <vt:lpstr>Структура доходов бюджета муниципального образования</vt:lpstr>
      <vt:lpstr>Безвозмездные поступления</vt:lpstr>
      <vt:lpstr>Формирование расходной части бюджета муниципального образования</vt:lpstr>
      <vt:lpstr>Структура расходной части бюджета муниципального образования</vt:lpstr>
      <vt:lpstr>«Программная» структура расходов бюджета муниципального образования</vt:lpstr>
      <vt:lpstr>Перечень муниципальных программ</vt:lpstr>
      <vt:lpstr>Слайд 22</vt:lpstr>
      <vt:lpstr>Слайд 23</vt:lpstr>
      <vt:lpstr>«Непрограммные расходы»</vt:lpstr>
      <vt:lpstr>Объем доходов и расходов муниципального образования в расчете на 1 жителя</vt:lpstr>
      <vt:lpstr>Социальная сфера</vt:lpstr>
      <vt:lpstr>Объем расходов бюджета муниципального образования на социальную сферу</vt:lpstr>
      <vt:lpstr>Объем расходов муниципального образования на образование в 2016 году</vt:lpstr>
      <vt:lpstr>Направление расходов муниципального образования в области образования</vt:lpstr>
      <vt:lpstr>Объем расходов муниципального образования на образование в расчете на 1 ребенка в муниципальных образовательных учреждениях в 2016 году</vt:lpstr>
      <vt:lpstr>Объем расходов бюджета муниципального образования на культуру, кинематографию в расчете на 1 жителя в 2016 году</vt:lpstr>
      <vt:lpstr>Направления расходов бюджета муниципального образования в области культуры, кинематографии</vt:lpstr>
      <vt:lpstr>Объем расходов бюджета муниципального образования на социальную политику в расчете на 1 жителя в 2016 году</vt:lpstr>
      <vt:lpstr>Межбюджетные отношения</vt:lpstr>
      <vt:lpstr>Межбюджетные трансферты</vt:lpstr>
      <vt:lpstr>Слайд 36</vt:lpstr>
    </vt:vector>
  </TitlesOfParts>
  <Company>ДЭРиТ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Козлова</dc:creator>
  <cp:lastModifiedBy>Толмачева Татьяна Петровна</cp:lastModifiedBy>
  <cp:revision>1138</cp:revision>
  <dcterms:created xsi:type="dcterms:W3CDTF">2011-07-14T05:28:34Z</dcterms:created>
  <dcterms:modified xsi:type="dcterms:W3CDTF">2016-07-21T07:03:05Z</dcterms:modified>
</cp:coreProperties>
</file>